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y="5143500" cx="9144000"/>
  <p:notesSz cx="6858000" cy="9144000"/>
  <p:embeddedFontLst>
    <p:embeddedFont>
      <p:font typeface="Roboto"/>
      <p:regular r:id="rId128"/>
      <p:bold r:id="rId129"/>
      <p:italic r:id="rId130"/>
      <p:boldItalic r:id="rId131"/>
    </p:embeddedFont>
    <p:embeddedFont>
      <p:font typeface="Roboto Mon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bold.fntdata"/><Relationship Id="rId128" Type="http://schemas.openxmlformats.org/officeDocument/2006/relationships/font" Target="fonts/Roboto-regular.fntdata"/><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RobotoMono-regular.fntdata"/><Relationship Id="rId131" Type="http://schemas.openxmlformats.org/officeDocument/2006/relationships/font" Target="fonts/Roboto-boldItalic.fntdata"/><Relationship Id="rId130" Type="http://schemas.openxmlformats.org/officeDocument/2006/relationships/font" Target="fonts/Roboto-italic.fntdata"/><Relationship Id="rId135" Type="http://schemas.openxmlformats.org/officeDocument/2006/relationships/font" Target="fonts/RobotoMono-boldItalic.fntdata"/><Relationship Id="rId134" Type="http://schemas.openxmlformats.org/officeDocument/2006/relationships/font" Target="fonts/RobotoMono-italic.fntdata"/><Relationship Id="rId133" Type="http://schemas.openxmlformats.org/officeDocument/2006/relationships/font" Target="fonts/RobotoMono-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fea72e5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dfea72e5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dfea72e522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dfea72e522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dfea72e522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dfea72e522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dfea72e522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dfea72e522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dfea72e522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dfea72e522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dfea72e522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dfea72e522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dfea72e522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dfea72e522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dfea72e522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dfea72e522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dfea72e522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fea72e522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dfea72e522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dfea72e522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dfea72e522_1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dfea72e522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dfea72e52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dfea72e52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dfea72e522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dfea72e522_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dfea72e522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fea72e522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dfea72e522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dfea72e522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dfea72e522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dfea72e522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dfea72e522_1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dfea72e522_1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dfea72e522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dfea72e522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dfea72e522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dfea72e522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dfea72e522_1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dfea72e522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dfea72e522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dfea72e522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dfea72e522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dfea72e522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dfea72e52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fea72e52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dfea72e52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dfea72e52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08bec2256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08bec2256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08bec2256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08bec2256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fea72e52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fea72e52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dfea72e52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dfea72e52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fea72e52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fea72e52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fea72e52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fea72e52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fea72e52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fea72e52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fea72e52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dfea72e52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fea72e52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fea72e52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fea72e5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dfea72e5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dfea72e52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dfea72e52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dfea72e52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dfea72e52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dfea72e52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dfea72e52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dfea72e52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fea72e52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fea72e52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fea72e52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fea72e52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fea72e52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fea72e52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fea72e52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fea72e52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fea72e52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fea72e52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dfea72e52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fea72e52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dfea72e52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dfea72e5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dfea72e5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fea72e52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fea72e52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fea72e52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dfea72e52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fea72e52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fea72e52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fea72e52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dfea72e52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dfea72e52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dfea72e52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dfea72e52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fea72e52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fea72e52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dfea72e52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dfea72e52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dfea72e52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dfea72e52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dfea72e52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dfea72e52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dfea72e52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fea72e52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fea72e5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fea72e522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fea72e522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dfea72e52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dfea72e52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fea72e52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dfea72e52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dfea72e5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dfea72e5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fea72e522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fea72e522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dfea72e52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dfea72e52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fea72e52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fea72e52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fea72e52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dfea72e52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fea72e522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fea72e522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fea72e522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dfea72e52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dfea72e5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dfea72e5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dfea72e52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dfea72e52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dfea72e522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dfea72e522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dfea72e522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dfea72e522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dfea72e522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dfea72e522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dfea72e522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dfea72e522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fea72e522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fea72e522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dfea72e522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dfea72e522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fea72e522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dfea72e522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dfea72e522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dfea72e522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dfea72e522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dfea72e522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dfea72e5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dfea72e5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dfea72e522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dfea72e522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dfea72e522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dfea72e522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dfea72e522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fea72e522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dfea72e522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dfea72e522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fea72e522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fea72e522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dfea72e522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fea72e522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dfea72e522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fea72e522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dfea72e522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dfea72e522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dfea72e522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dfea72e522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dfea72e522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dfea72e522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fea72e5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dfea72e5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dfea72e522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fea72e522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dfea72e522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dfea72e522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dfea72e522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dfea72e522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fea72e522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dfea72e522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dfea72e522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dfea72e522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fea72e522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dfea72e522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fea72e522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dfea72e522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dfea72e522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dfea72e522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dfea72e522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dfea72e522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fea72e522_1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dfea72e522_1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dfea72e52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dfea72e52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dfea72e522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dfea72e522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dfea72e522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fea72e522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dfea72e522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dfea72e522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dfea72e522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fea72e522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dfea72e522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dfea72e522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dfea72e522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dfea72e522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fea72e522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fea72e522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dfea72e522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dfea72e522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dfea72e522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fea72e522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dfea72e522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dfea72e522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fea72e5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dfea72e5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dfea72e522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dfea72e522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dfea72e522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dfea72e522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dfea72e522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dfea72e522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dfea72e522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dfea72e522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dfea72e522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dfea72e522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dfea72e522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dfea72e522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dfea72e522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fea72e522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dfea72e522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dfea72e522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dfea72e522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dfea72e522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fea72e522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dfea72e522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anywhere.com/request" TargetMode="External"/><Relationship Id="rId4" Type="http://schemas.openxmlformats.org/officeDocument/2006/relationships/hyperlink" Target="https://javascript.info/page" TargetMode="External"/><Relationship Id="rId5" Type="http://schemas.openxmlformats.org/officeDocument/2006/relationships/image" Target="../media/image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site.com/service.json" TargetMode="External"/><Relationship Id="rId4" Type="http://schemas.openxmlformats.org/officeDocument/2006/relationships/hyperlink" Target="https://javascript.info/page" TargetMode="External"/><Relationship Id="rId5"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s://github.com/iu5git/JavaScript/issues" TargetMode="External"/><Relationship Id="rId4" Type="http://schemas.openxmlformats.org/officeDocument/2006/relationships/image" Target="../media/image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forms.gle/nQ1iqgiHAnXYkycS8" TargetMode="Externa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mi-ami.ru:8080/profile/account.html?gender=male&amp;age=13#comments" TargetMode="External"/><Relationship Id="rId4" Type="http://schemas.openxmlformats.org/officeDocument/2006/relationships/hyperlink" Target="http://mi-ami.ru:8080/profile/account.html?gender=male&amp;age=13#comment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Лекция 4</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Углубленный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HTTP - HyperText Transfer Protocol</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Основой HTTP является технология «клиент-сервер»: всегда есть клиент, который посылает запрос, и сервер который получает запрос и отдает нужный ответ.</a:t>
            </a:r>
            <a:endParaRPr>
              <a:solidFill>
                <a:schemeClr val="dk1"/>
              </a:solidFill>
            </a:endParaRPr>
          </a:p>
          <a:p>
            <a:pPr indent="0" lvl="0" marL="0" rtl="0" algn="l">
              <a:spcBef>
                <a:spcPts val="1200"/>
              </a:spcBef>
              <a:spcAft>
                <a:spcPts val="0"/>
              </a:spcAft>
              <a:buNone/>
            </a:pPr>
            <a:r>
              <a:rPr lang="ru">
                <a:solidFill>
                  <a:schemeClr val="dk1"/>
                </a:solidFill>
              </a:rPr>
              <a:t>Изначально использовался для передачи исключительно HTML, но вскоре был расширен при помощи MIME-типов.</a:t>
            </a:r>
            <a:endParaRPr>
              <a:solidFill>
                <a:schemeClr val="dk1"/>
              </a:solidFill>
            </a:endParaRPr>
          </a:p>
          <a:p>
            <a:pPr indent="0" lvl="0" marL="0" rtl="0" algn="l">
              <a:spcBef>
                <a:spcPts val="1200"/>
              </a:spcBef>
              <a:spcAft>
                <a:spcPts val="0"/>
              </a:spcAft>
              <a:buNone/>
            </a:pPr>
            <a:r>
              <a:rPr lang="ru">
                <a:solidFill>
                  <a:schemeClr val="dk1"/>
                </a:solidFill>
              </a:rPr>
              <a:t>Отсюда делаем вывод, что каждый запрос браузера за ресурсами - это HTTP-запрос.</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 </a:t>
            </a:r>
            <a:r>
              <a:rPr lang="ru"/>
              <a:t>(strict)</a:t>
            </a:r>
            <a:endParaRPr/>
          </a:p>
        </p:txBody>
      </p:sp>
      <p:sp>
        <p:nvSpPr>
          <p:cNvPr id="667" name="Google Shape;667;p112"/>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a:solidFill>
                  <a:schemeClr val="accent2"/>
                </a:solidFill>
                <a:highlight>
                  <a:srgbClr val="FFFFFF"/>
                </a:highlight>
              </a:rPr>
              <a:t>Cookies с `samesite=strict` </a:t>
            </a:r>
            <a:r>
              <a:rPr b="1" lang="ru">
                <a:solidFill>
                  <a:schemeClr val="accent2"/>
                </a:solidFill>
                <a:highlight>
                  <a:srgbClr val="FFFFFF"/>
                </a:highlight>
              </a:rPr>
              <a:t>никогда</a:t>
            </a:r>
            <a:r>
              <a:rPr lang="ru">
                <a:solidFill>
                  <a:schemeClr val="accent2"/>
                </a:solidFill>
                <a:highlight>
                  <a:srgbClr val="FFFFFF"/>
                </a:highlight>
              </a:rPr>
              <a:t> не отправятся, если пользователь </a:t>
            </a:r>
            <a:r>
              <a:rPr lang="ru">
                <a:solidFill>
                  <a:schemeClr val="accent2"/>
                </a:solidFill>
                <a:highlight>
                  <a:srgbClr val="FFFFFF"/>
                </a:highlight>
              </a:rPr>
              <a:t>пришел</a:t>
            </a:r>
            <a:r>
              <a:rPr lang="ru">
                <a:solidFill>
                  <a:schemeClr val="accent2"/>
                </a:solidFill>
                <a:highlight>
                  <a:srgbClr val="FFFFFF"/>
                </a:highlight>
              </a:rPr>
              <a:t> не с этого же сайта.</a:t>
            </a:r>
            <a:endParaRPr>
              <a:solidFill>
                <a:schemeClr val="accent2"/>
              </a:solidFill>
              <a:highlight>
                <a:srgbClr val="FFFFFF"/>
              </a:highlight>
            </a:endParaRPr>
          </a:p>
          <a:p>
            <a:pPr indent="0" lvl="0" marL="0" rtl="0" algn="l">
              <a:spcBef>
                <a:spcPts val="1800"/>
              </a:spcBef>
              <a:spcAft>
                <a:spcPts val="0"/>
              </a:spcAft>
              <a:buClr>
                <a:schemeClr val="dk1"/>
              </a:buClr>
              <a:buSzPts val="1100"/>
              <a:buFont typeface="Arial"/>
              <a:buNone/>
            </a:pPr>
            <a:r>
              <a:rPr lang="ru">
                <a:solidFill>
                  <a:schemeClr val="accent2"/>
                </a:solidFill>
                <a:highlight>
                  <a:srgbClr val="FFFFFF"/>
                </a:highlight>
              </a:rPr>
              <a:t>Важно помнить, что cookies не будут пересылаться также при навигации высокого уровня (т.е. даже при переходе по ссылке)</a:t>
            </a:r>
            <a:endParaRPr>
              <a:solidFill>
                <a:schemeClr val="accent2"/>
              </a:solidFill>
              <a:highlight>
                <a:srgbClr val="FFFFFF"/>
              </a:highlight>
            </a:endParaRPr>
          </a:p>
          <a:p>
            <a:pPr indent="0" lvl="0" marL="0" rtl="0" algn="l">
              <a:spcBef>
                <a:spcPts val="1800"/>
              </a:spcBef>
              <a:spcAft>
                <a:spcPts val="1800"/>
              </a:spcAft>
              <a:buNone/>
            </a:pPr>
            <a:r>
              <a:rPr lang="ru">
                <a:solidFill>
                  <a:schemeClr val="accent2"/>
                </a:solidFill>
                <a:highlight>
                  <a:srgbClr val="FFFFFF"/>
                </a:highlight>
              </a:rPr>
              <a:t>Пример: vk.com -&gt; site.com -&gt; cookies не передаются</a:t>
            </a:r>
            <a:endParaRPr>
              <a:solidFill>
                <a:schemeClr val="accent2"/>
              </a:solidFill>
              <a:highlight>
                <a:srgbClr val="FFFFFF"/>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13"/>
          <p:cNvPicPr preferRelativeResize="0"/>
          <p:nvPr/>
        </p:nvPicPr>
        <p:blipFill>
          <a:blip r:embed="rId3">
            <a:alphaModFix/>
          </a:blip>
          <a:stretch>
            <a:fillRect/>
          </a:stretch>
        </p:blipFill>
        <p:spPr>
          <a:xfrm>
            <a:off x="2057400" y="190500"/>
            <a:ext cx="5029200" cy="4762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a:t>
            </a:r>
            <a:endParaRPr/>
          </a:p>
        </p:txBody>
      </p:sp>
      <p:sp>
        <p:nvSpPr>
          <p:cNvPr id="678" name="Google Shape;678;p114"/>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800"/>
              </a:spcAft>
              <a:buNone/>
            </a:pPr>
            <a:r>
              <a:rPr lang="ru">
                <a:solidFill>
                  <a:schemeClr val="dk1"/>
                </a:solidFill>
              </a:rPr>
              <a:t>Cross-Origin Resource Sharing (CORS) standard — спецификация, позволяющая обойти ограничения, которые Same Origin Policy накладывает на кросс-доменные запросы</a:t>
            </a:r>
            <a:endParaRPr>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(XHR)</a:t>
            </a:r>
            <a:endParaRPr/>
          </a:p>
        </p:txBody>
      </p:sp>
      <p:pic>
        <p:nvPicPr>
          <p:cNvPr id="684" name="Google Shape;684;p115"/>
          <p:cNvPicPr preferRelativeResize="0"/>
          <p:nvPr/>
        </p:nvPicPr>
        <p:blipFill>
          <a:blip r:embed="rId3">
            <a:alphaModFix/>
          </a:blip>
          <a:stretch>
            <a:fillRect/>
          </a:stretch>
        </p:blipFill>
        <p:spPr>
          <a:xfrm>
            <a:off x="152400" y="1770200"/>
            <a:ext cx="8839199" cy="243113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(браузер)</a:t>
            </a:r>
            <a:endParaRPr/>
          </a:p>
        </p:txBody>
      </p:sp>
      <p:sp>
        <p:nvSpPr>
          <p:cNvPr id="690" name="Google Shape;690;p116"/>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a:solidFill>
                  <a:schemeClr val="dk1"/>
                </a:solidFill>
              </a:rPr>
              <a:t>Браузер играет роль доверенного посредника:</a:t>
            </a:r>
            <a:endParaRPr>
              <a:solidFill>
                <a:schemeClr val="dk1"/>
              </a:solidFill>
            </a:endParaRPr>
          </a:p>
          <a:p>
            <a:pPr indent="-342900" lvl="0" marL="457200" rtl="0" algn="l">
              <a:spcBef>
                <a:spcPts val="900"/>
              </a:spcBef>
              <a:spcAft>
                <a:spcPts val="0"/>
              </a:spcAft>
              <a:buClr>
                <a:schemeClr val="dk1"/>
              </a:buClr>
              <a:buSzPts val="1800"/>
              <a:buChar char="●"/>
            </a:pPr>
            <a:r>
              <a:rPr lang="ru">
                <a:solidFill>
                  <a:schemeClr val="dk1"/>
                </a:solidFill>
              </a:rPr>
              <a:t>Он гарантирует, что к запросу на другой источник добавляется правильный заголовок Origin.</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Он проверяет наличие разрешающего заголовка </a:t>
            </a:r>
            <a:r>
              <a:rPr b="1" lang="ru">
                <a:solidFill>
                  <a:schemeClr val="dk1"/>
                </a:solidFill>
              </a:rPr>
              <a:t>Access-Control-Allow-Origin</a:t>
            </a:r>
            <a:r>
              <a:rPr lang="ru">
                <a:solidFill>
                  <a:schemeClr val="dk1"/>
                </a:solidFill>
              </a:rPr>
              <a:t> в ответе и, если всё хорошо, то JavaScript получает доступ к ответу сервера, в противном случае – доступ запрещается с ошибкой.</a:t>
            </a:r>
            <a:endParaRPr>
              <a:solidFill>
                <a:schemeClr val="dk1"/>
              </a:solidFill>
            </a:endParaRPr>
          </a:p>
          <a:p>
            <a:pPr indent="0" lvl="0" marL="0" rtl="0" algn="l">
              <a:spcBef>
                <a:spcPts val="2100"/>
              </a:spcBef>
              <a:spcAft>
                <a:spcPts val="900"/>
              </a:spcAft>
              <a:buNone/>
            </a:pPr>
            <a:r>
              <a:t/>
            </a:r>
            <a:endParaRPr>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(простые запросы)</a:t>
            </a:r>
            <a:endParaRPr/>
          </a:p>
        </p:txBody>
      </p:sp>
      <p:sp>
        <p:nvSpPr>
          <p:cNvPr id="696" name="Google Shape;696;p117"/>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Запросы считаются простыми, если они удовлетворяют двум условиям:</a:t>
            </a:r>
            <a:endParaRPr>
              <a:solidFill>
                <a:schemeClr val="dk1"/>
              </a:solidFill>
            </a:endParaRPr>
          </a:p>
          <a:p>
            <a:pPr indent="-342900" lvl="0" marL="457200" rtl="0" algn="l">
              <a:spcBef>
                <a:spcPts val="1800"/>
              </a:spcBef>
              <a:spcAft>
                <a:spcPts val="0"/>
              </a:spcAft>
              <a:buClr>
                <a:schemeClr val="dk1"/>
              </a:buClr>
              <a:buSzPts val="1800"/>
              <a:buChar char="●"/>
            </a:pPr>
            <a:r>
              <a:rPr lang="ru">
                <a:solidFill>
                  <a:schemeClr val="dk1"/>
                </a:solidFill>
              </a:rPr>
              <a:t>Простой метод: GET, POST или HEAD</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Простые заголовки</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Acceps</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Accept-Language</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Content-Language</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Content-Type</a:t>
            </a:r>
            <a:endParaRPr>
              <a:solidFill>
                <a:schemeClr val="dk1"/>
              </a:solidFill>
            </a:endParaRPr>
          </a:p>
          <a:p>
            <a:pPr indent="-317500" lvl="2" marL="1371600" rtl="0" algn="l">
              <a:spcBef>
                <a:spcPts val="0"/>
              </a:spcBef>
              <a:spcAft>
                <a:spcPts val="0"/>
              </a:spcAft>
              <a:buClr>
                <a:schemeClr val="dk1"/>
              </a:buClr>
              <a:buSzPts val="1400"/>
              <a:buChar char="■"/>
            </a:pPr>
            <a:r>
              <a:rPr lang="ru">
                <a:solidFill>
                  <a:schemeClr val="dk1"/>
                </a:solidFill>
              </a:rPr>
              <a:t>application/x-www-form-urlencoded</a:t>
            </a:r>
            <a:endParaRPr>
              <a:solidFill>
                <a:schemeClr val="dk1"/>
              </a:solidFill>
            </a:endParaRPr>
          </a:p>
          <a:p>
            <a:pPr indent="-317500" lvl="2" marL="1371600" rtl="0" algn="l">
              <a:spcBef>
                <a:spcPts val="0"/>
              </a:spcBef>
              <a:spcAft>
                <a:spcPts val="0"/>
              </a:spcAft>
              <a:buClr>
                <a:schemeClr val="dk1"/>
              </a:buClr>
              <a:buSzPts val="1400"/>
              <a:buChar char="■"/>
            </a:pPr>
            <a:r>
              <a:rPr lang="ru">
                <a:solidFill>
                  <a:schemeClr val="dk1"/>
                </a:solidFill>
              </a:rPr>
              <a:t>multipart/form-data</a:t>
            </a:r>
            <a:endParaRPr>
              <a:solidFill>
                <a:schemeClr val="dk1"/>
              </a:solidFill>
            </a:endParaRPr>
          </a:p>
          <a:p>
            <a:pPr indent="-317500" lvl="2" marL="1371600" rtl="0" algn="l">
              <a:spcBef>
                <a:spcPts val="0"/>
              </a:spcBef>
              <a:spcAft>
                <a:spcPts val="0"/>
              </a:spcAft>
              <a:buClr>
                <a:schemeClr val="dk1"/>
              </a:buClr>
              <a:buSzPts val="1400"/>
              <a:buChar char="■"/>
            </a:pPr>
            <a:r>
              <a:rPr lang="ru">
                <a:solidFill>
                  <a:schemeClr val="dk1"/>
                </a:solidFill>
              </a:rPr>
              <a:t>text/plain</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(простые запросы)</a:t>
            </a:r>
            <a:endParaRPr/>
          </a:p>
        </p:txBody>
      </p:sp>
      <p:pic>
        <p:nvPicPr>
          <p:cNvPr id="702" name="Google Shape;702;p118"/>
          <p:cNvPicPr preferRelativeResize="0"/>
          <p:nvPr/>
        </p:nvPicPr>
        <p:blipFill>
          <a:blip r:embed="rId3">
            <a:alphaModFix/>
          </a:blip>
          <a:stretch>
            <a:fillRect/>
          </a:stretch>
        </p:blipFill>
        <p:spPr>
          <a:xfrm>
            <a:off x="1601150" y="1017725"/>
            <a:ext cx="5941707" cy="3820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1. </a:t>
            </a:r>
            <a:r>
              <a:rPr lang="ru"/>
              <a:t>CORS (запрос сервиса)</a:t>
            </a:r>
            <a:endParaRPr/>
          </a:p>
        </p:txBody>
      </p:sp>
      <p:sp>
        <p:nvSpPr>
          <p:cNvPr id="708" name="Google Shape;708;p119"/>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900"/>
              </a:spcAft>
              <a:buNone/>
            </a:pPr>
            <a:r>
              <a:rPr lang="ru">
                <a:solidFill>
                  <a:schemeClr val="dk1"/>
                </a:solidFill>
              </a:rPr>
              <a:t>Например, мы запрашиваем </a:t>
            </a:r>
            <a:r>
              <a:rPr lang="ru" u="sng">
                <a:solidFill>
                  <a:schemeClr val="hlink"/>
                </a:solidFill>
                <a:hlinkClick r:id="rId3"/>
              </a:rPr>
              <a:t>https://anywhere.com/request</a:t>
            </a:r>
            <a:r>
              <a:rPr lang="ru">
                <a:solidFill>
                  <a:schemeClr val="dk1"/>
                </a:solidFill>
              </a:rPr>
              <a:t> со страницы </a:t>
            </a:r>
            <a:r>
              <a:rPr lang="ru" u="sng">
                <a:solidFill>
                  <a:schemeClr val="hlink"/>
                </a:solidFill>
                <a:hlinkClick r:id="rId4"/>
              </a:rPr>
              <a:t>https://javascript.info/page</a:t>
            </a:r>
            <a:r>
              <a:rPr lang="ru">
                <a:solidFill>
                  <a:schemeClr val="dk1"/>
                </a:solidFill>
              </a:rPr>
              <a:t> </a:t>
            </a:r>
            <a:endParaRPr>
              <a:solidFill>
                <a:schemeClr val="dk1"/>
              </a:solidFill>
            </a:endParaRPr>
          </a:p>
        </p:txBody>
      </p:sp>
      <p:pic>
        <p:nvPicPr>
          <p:cNvPr id="709" name="Google Shape;709;p119"/>
          <p:cNvPicPr preferRelativeResize="0"/>
          <p:nvPr/>
        </p:nvPicPr>
        <p:blipFill>
          <a:blip r:embed="rId5">
            <a:alphaModFix/>
          </a:blip>
          <a:stretch>
            <a:fillRect/>
          </a:stretch>
        </p:blipFill>
        <p:spPr>
          <a:xfrm>
            <a:off x="1076325" y="2200275"/>
            <a:ext cx="6991350" cy="2057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2. </a:t>
            </a:r>
            <a:r>
              <a:rPr lang="ru"/>
              <a:t>CORS (ответ сервиса)</a:t>
            </a:r>
            <a:endParaRPr/>
          </a:p>
        </p:txBody>
      </p:sp>
      <p:pic>
        <p:nvPicPr>
          <p:cNvPr id="715" name="Google Shape;715;p120"/>
          <p:cNvPicPr preferRelativeResize="0"/>
          <p:nvPr/>
        </p:nvPicPr>
        <p:blipFill>
          <a:blip r:embed="rId3">
            <a:alphaModFix/>
          </a:blip>
          <a:stretch>
            <a:fillRect/>
          </a:stretch>
        </p:blipFill>
        <p:spPr>
          <a:xfrm>
            <a:off x="785812" y="1837624"/>
            <a:ext cx="7572376" cy="1468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(непростые запросы)</a:t>
            </a:r>
            <a:endParaRPr/>
          </a:p>
        </p:txBody>
      </p:sp>
      <p:sp>
        <p:nvSpPr>
          <p:cNvPr id="721" name="Google Shape;721;p121"/>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800"/>
              </a:spcAft>
              <a:buNone/>
            </a:pPr>
            <a:r>
              <a:rPr lang="ru">
                <a:solidFill>
                  <a:schemeClr val="dk1"/>
                </a:solidFill>
              </a:rPr>
              <a:t>Остальные запросы считаются непростыми. При их отправке нужно понять согласен ли сервер на обработку таких запросов. Эти запросы всегда отсылаются со специальным заголовком Origin.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Структура HTTP-запроса</a:t>
            </a:r>
            <a:endParaRPr/>
          </a:p>
        </p:txBody>
      </p:sp>
      <p:sp>
        <p:nvSpPr>
          <p:cNvPr id="116" name="Google Shape;11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Каждое HTTP-сообщение состоит:</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метод (GET, POST, PUT, DELETE и тд);</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URL запроса (адрес ресурса);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заголовки - характеризуют тело сообщения, параметры передачи и прочие сведения;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тело - может отсутствовать.</a:t>
            </a:r>
            <a:endParaRPr>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(непростые запросы)</a:t>
            </a:r>
            <a:endParaRPr/>
          </a:p>
        </p:txBody>
      </p:sp>
      <p:sp>
        <p:nvSpPr>
          <p:cNvPr id="727" name="Google Shape;727;p122"/>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a:solidFill>
                  <a:schemeClr val="dk1"/>
                </a:solidFill>
              </a:rPr>
              <a:t>При отправке непростого запроса, браузер сделает на самом деле два HTTP-запроса.</a:t>
            </a:r>
            <a:endParaRPr>
              <a:solidFill>
                <a:schemeClr val="dk1"/>
              </a:solidFill>
            </a:endParaRPr>
          </a:p>
          <a:p>
            <a:pPr indent="-342900" lvl="0" marL="457200" rtl="0" algn="l">
              <a:spcBef>
                <a:spcPts val="1800"/>
              </a:spcBef>
              <a:spcAft>
                <a:spcPts val="0"/>
              </a:spcAft>
              <a:buClr>
                <a:schemeClr val="dk1"/>
              </a:buClr>
              <a:buSzPts val="1800"/>
              <a:buChar char="●"/>
            </a:pPr>
            <a:r>
              <a:rPr lang="ru">
                <a:solidFill>
                  <a:schemeClr val="dk1"/>
                </a:solidFill>
              </a:rPr>
              <a:t>«Предзапрос» (английский термин «preflight») OPTIONS. </a:t>
            </a:r>
            <a:r>
              <a:rPr lang="ru">
                <a:solidFill>
                  <a:schemeClr val="dk1"/>
                </a:solidFill>
              </a:rPr>
              <a:t>Содержит</a:t>
            </a:r>
            <a:r>
              <a:rPr lang="ru">
                <a:solidFill>
                  <a:schemeClr val="dk1"/>
                </a:solidFill>
              </a:rPr>
              <a:t> название желаемого метода в заголовке </a:t>
            </a:r>
            <a:r>
              <a:rPr b="1" lang="ru">
                <a:solidFill>
                  <a:schemeClr val="dk1"/>
                </a:solidFill>
              </a:rPr>
              <a:t>Access-Control-Request-Method</a:t>
            </a:r>
            <a:r>
              <a:rPr lang="ru">
                <a:solidFill>
                  <a:schemeClr val="dk1"/>
                </a:solidFill>
              </a:rPr>
              <a:t>, а если добавлены особые заголовки, то и их тоже — в </a:t>
            </a:r>
            <a:r>
              <a:rPr b="1" lang="ru">
                <a:solidFill>
                  <a:schemeClr val="dk1"/>
                </a:solidFill>
              </a:rPr>
              <a:t>Access-Control-Request-Headers</a:t>
            </a:r>
            <a:r>
              <a:rPr lang="ru">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Основной HTTP-запрос с заголовком Origin</a:t>
            </a:r>
            <a:endParaRPr>
              <a:solidFill>
                <a:schemeClr val="dk1"/>
              </a:solidFill>
            </a:endParaRPr>
          </a:p>
          <a:p>
            <a:pPr indent="0" lvl="0" marL="0" rtl="0" algn="l">
              <a:spcBef>
                <a:spcPts val="1800"/>
              </a:spcBef>
              <a:spcAft>
                <a:spcPts val="1800"/>
              </a:spcAft>
              <a:buNone/>
            </a:pPr>
            <a:r>
              <a:t/>
            </a:r>
            <a:endParaRPr>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(OPTIONS запрос)</a:t>
            </a:r>
            <a:endParaRPr/>
          </a:p>
        </p:txBody>
      </p:sp>
      <p:sp>
        <p:nvSpPr>
          <p:cNvPr id="733" name="Google Shape;733;p123"/>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Предварительный запрос использует метод OPTIONS, который содержит 3 заголовка</a:t>
            </a:r>
            <a:endParaRPr>
              <a:solidFill>
                <a:schemeClr val="dk1"/>
              </a:solidFill>
            </a:endParaRPr>
          </a:p>
          <a:p>
            <a:pPr indent="-342900" lvl="0" marL="457200" rtl="0" algn="l">
              <a:spcBef>
                <a:spcPts val="1800"/>
              </a:spcBef>
              <a:spcAft>
                <a:spcPts val="0"/>
              </a:spcAft>
              <a:buClr>
                <a:schemeClr val="dk1"/>
              </a:buClr>
              <a:buSzPts val="1800"/>
              <a:buChar char="●"/>
            </a:pPr>
            <a:r>
              <a:rPr lang="ru">
                <a:solidFill>
                  <a:schemeClr val="dk1"/>
                </a:solidFill>
              </a:rPr>
              <a:t>Origin - содержит домен источника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Access-Control-Request-Method - содержит HTTP метод запроса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Access-Control-Request-Headers - содержит список HTTP заголовков запроса</a:t>
            </a:r>
            <a:endParaRPr>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(OPTIONS запрос)</a:t>
            </a:r>
            <a:endParaRPr/>
          </a:p>
        </p:txBody>
      </p:sp>
      <p:sp>
        <p:nvSpPr>
          <p:cNvPr id="739" name="Google Shape;739;p124"/>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Если сервер согласен принять запрос, то он должен ответить 3 заголовками</a:t>
            </a:r>
            <a:endParaRPr>
              <a:solidFill>
                <a:schemeClr val="dk1"/>
              </a:solidFill>
            </a:endParaRPr>
          </a:p>
          <a:p>
            <a:pPr indent="-342900" lvl="0" marL="457200" rtl="0" algn="l">
              <a:spcBef>
                <a:spcPts val="1800"/>
              </a:spcBef>
              <a:spcAft>
                <a:spcPts val="0"/>
              </a:spcAft>
              <a:buClr>
                <a:schemeClr val="dk1"/>
              </a:buClr>
              <a:buSzPts val="1800"/>
              <a:buChar char="●"/>
            </a:pPr>
            <a:r>
              <a:rPr lang="ru">
                <a:solidFill>
                  <a:schemeClr val="dk1"/>
                </a:solidFill>
              </a:rPr>
              <a:t>Access-Control-Allow-Origin - список разрешенных источников</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Access-Control-Allow-Method - содержит список разрешенных методов</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Access-Control-Allow-Headers - содержит список разрешенных заголовков</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Access-Control-Max-Age - указывает количество секунд, на которое можно кешировать решение</a:t>
            </a:r>
            <a:endParaRPr>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(непростые запросы)</a:t>
            </a:r>
            <a:endParaRPr/>
          </a:p>
        </p:txBody>
      </p:sp>
      <p:pic>
        <p:nvPicPr>
          <p:cNvPr id="745" name="Google Shape;745;p125"/>
          <p:cNvPicPr preferRelativeResize="0"/>
          <p:nvPr/>
        </p:nvPicPr>
        <p:blipFill>
          <a:blip r:embed="rId3">
            <a:alphaModFix/>
          </a:blip>
          <a:stretch>
            <a:fillRect/>
          </a:stretch>
        </p:blipFill>
        <p:spPr>
          <a:xfrm>
            <a:off x="2549500" y="1017725"/>
            <a:ext cx="4045005" cy="382097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1. </a:t>
            </a:r>
            <a:r>
              <a:rPr lang="ru"/>
              <a:t>CORS (предзапрос сервиса)</a:t>
            </a:r>
            <a:endParaRPr/>
          </a:p>
        </p:txBody>
      </p:sp>
      <p:sp>
        <p:nvSpPr>
          <p:cNvPr id="751" name="Google Shape;751;p126"/>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900"/>
              </a:spcAft>
              <a:buNone/>
            </a:pPr>
            <a:r>
              <a:rPr lang="ru">
                <a:solidFill>
                  <a:schemeClr val="dk1"/>
                </a:solidFill>
              </a:rPr>
              <a:t>Например, мы запрашиваем </a:t>
            </a:r>
            <a:r>
              <a:rPr lang="ru" u="sng">
                <a:solidFill>
                  <a:schemeClr val="hlink"/>
                </a:solidFill>
                <a:hlinkClick r:id="rId3"/>
              </a:rPr>
              <a:t>https://site.com/service.json</a:t>
            </a:r>
            <a:r>
              <a:rPr lang="ru">
                <a:solidFill>
                  <a:schemeClr val="dk1"/>
                </a:solidFill>
              </a:rPr>
              <a:t> со страницы </a:t>
            </a:r>
            <a:r>
              <a:rPr lang="ru" u="sng">
                <a:solidFill>
                  <a:schemeClr val="hlink"/>
                </a:solidFill>
                <a:hlinkClick r:id="rId4"/>
              </a:rPr>
              <a:t>https://javascript.info/page</a:t>
            </a:r>
            <a:r>
              <a:rPr lang="ru">
                <a:solidFill>
                  <a:schemeClr val="dk1"/>
                </a:solidFill>
              </a:rPr>
              <a:t> c методом PATCH и заголовками Content-Type и API-Key</a:t>
            </a:r>
            <a:endParaRPr>
              <a:solidFill>
                <a:schemeClr val="dk1"/>
              </a:solidFill>
            </a:endParaRPr>
          </a:p>
        </p:txBody>
      </p:sp>
      <p:pic>
        <p:nvPicPr>
          <p:cNvPr id="752" name="Google Shape;752;p126"/>
          <p:cNvPicPr preferRelativeResize="0"/>
          <p:nvPr/>
        </p:nvPicPr>
        <p:blipFill>
          <a:blip r:embed="rId5">
            <a:alphaModFix/>
          </a:blip>
          <a:stretch>
            <a:fillRect/>
          </a:stretch>
        </p:blipFill>
        <p:spPr>
          <a:xfrm>
            <a:off x="723900" y="2314575"/>
            <a:ext cx="7980125" cy="21633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2. </a:t>
            </a:r>
            <a:r>
              <a:rPr lang="ru"/>
              <a:t>CORS (ответ сервиса на предзапрос)</a:t>
            </a:r>
            <a:endParaRPr/>
          </a:p>
        </p:txBody>
      </p:sp>
      <p:pic>
        <p:nvPicPr>
          <p:cNvPr id="758" name="Google Shape;758;p127"/>
          <p:cNvPicPr preferRelativeResize="0"/>
          <p:nvPr/>
        </p:nvPicPr>
        <p:blipFill>
          <a:blip r:embed="rId3">
            <a:alphaModFix/>
          </a:blip>
          <a:stretch>
            <a:fillRect/>
          </a:stretch>
        </p:blipFill>
        <p:spPr>
          <a:xfrm>
            <a:off x="152400" y="1989275"/>
            <a:ext cx="8839202" cy="161198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3</a:t>
            </a:r>
            <a:r>
              <a:rPr lang="ru"/>
              <a:t>. CORS (запрос сервиса)</a:t>
            </a:r>
            <a:endParaRPr/>
          </a:p>
        </p:txBody>
      </p:sp>
      <p:pic>
        <p:nvPicPr>
          <p:cNvPr id="764" name="Google Shape;764;p128"/>
          <p:cNvPicPr preferRelativeResize="0"/>
          <p:nvPr/>
        </p:nvPicPr>
        <p:blipFill>
          <a:blip r:embed="rId3">
            <a:alphaModFix/>
          </a:blip>
          <a:stretch>
            <a:fillRect/>
          </a:stretch>
        </p:blipFill>
        <p:spPr>
          <a:xfrm>
            <a:off x="1076325" y="1408250"/>
            <a:ext cx="6991350" cy="28765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4</a:t>
            </a:r>
            <a:r>
              <a:rPr lang="ru"/>
              <a:t>. CORS (ответ сервиса)</a:t>
            </a:r>
            <a:endParaRPr/>
          </a:p>
        </p:txBody>
      </p:sp>
      <p:pic>
        <p:nvPicPr>
          <p:cNvPr id="770" name="Google Shape;770;p129"/>
          <p:cNvPicPr preferRelativeResize="0"/>
          <p:nvPr/>
        </p:nvPicPr>
        <p:blipFill>
          <a:blip r:embed="rId3">
            <a:alphaModFix/>
          </a:blip>
          <a:stretch>
            <a:fillRect/>
          </a:stretch>
        </p:blipFill>
        <p:spPr>
          <a:xfrm>
            <a:off x="152400" y="2141675"/>
            <a:ext cx="8839200" cy="171388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(дополнительные заголовки)</a:t>
            </a:r>
            <a:endParaRPr/>
          </a:p>
        </p:txBody>
      </p:sp>
      <p:pic>
        <p:nvPicPr>
          <p:cNvPr id="776" name="Google Shape;776;p130"/>
          <p:cNvPicPr preferRelativeResize="0"/>
          <p:nvPr/>
        </p:nvPicPr>
        <p:blipFill>
          <a:blip r:embed="rId3">
            <a:alphaModFix/>
          </a:blip>
          <a:stretch>
            <a:fillRect/>
          </a:stretch>
        </p:blipFill>
        <p:spPr>
          <a:xfrm>
            <a:off x="723900" y="1673625"/>
            <a:ext cx="7696200" cy="17962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CORS (данные авторизации)</a:t>
            </a:r>
            <a:endParaRPr/>
          </a:p>
        </p:txBody>
      </p:sp>
      <p:pic>
        <p:nvPicPr>
          <p:cNvPr id="782" name="Google Shape;782;p131"/>
          <p:cNvPicPr preferRelativeResize="0"/>
          <p:nvPr/>
        </p:nvPicPr>
        <p:blipFill>
          <a:blip r:embed="rId3">
            <a:alphaModFix/>
          </a:blip>
          <a:stretch>
            <a:fillRect/>
          </a:stretch>
        </p:blipFill>
        <p:spPr>
          <a:xfrm>
            <a:off x="433388" y="1605825"/>
            <a:ext cx="8277226" cy="193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Структура HTTP-ответа</a:t>
            </a:r>
            <a:endParaRPr/>
          </a:p>
        </p:txBody>
      </p:sp>
      <p:sp>
        <p:nvSpPr>
          <p:cNvPr id="122" name="Google Shape;12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Ответ как правило состоит также из </a:t>
            </a:r>
            <a:r>
              <a:rPr lang="ru" u="sng">
                <a:solidFill>
                  <a:schemeClr val="dk1"/>
                </a:solidFill>
              </a:rPr>
              <a:t>тела</a:t>
            </a:r>
            <a:r>
              <a:rPr lang="ru">
                <a:solidFill>
                  <a:schemeClr val="dk1"/>
                </a:solidFill>
              </a:rPr>
              <a:t> и </a:t>
            </a:r>
            <a:r>
              <a:rPr lang="ru" u="sng">
                <a:solidFill>
                  <a:schemeClr val="dk1"/>
                </a:solidFill>
              </a:rPr>
              <a:t>заголовков</a:t>
            </a:r>
            <a:r>
              <a:rPr lang="ru">
                <a:solidFill>
                  <a:schemeClr val="dk1"/>
                </a:solidFill>
              </a:rPr>
              <a:t>, а также из статуса ответа. Различают 5 видов статусов:</a:t>
            </a:r>
            <a:endParaRPr>
              <a:solidFill>
                <a:schemeClr val="dk1"/>
              </a:solidFill>
            </a:endParaRPr>
          </a:p>
          <a:p>
            <a:pPr indent="-342900" lvl="0" marL="457200" rtl="0" algn="l">
              <a:spcBef>
                <a:spcPts val="1200"/>
              </a:spcBef>
              <a:spcAft>
                <a:spcPts val="0"/>
              </a:spcAft>
              <a:buClr>
                <a:schemeClr val="dk1"/>
              </a:buClr>
              <a:buSzPts val="1800"/>
              <a:buChar char="●"/>
            </a:pPr>
            <a:r>
              <a:rPr b="1" lang="ru">
                <a:solidFill>
                  <a:schemeClr val="dk1"/>
                </a:solidFill>
              </a:rPr>
              <a:t>1хх</a:t>
            </a:r>
            <a:r>
              <a:rPr lang="ru">
                <a:solidFill>
                  <a:schemeClr val="dk1"/>
                </a:solidFill>
              </a:rPr>
              <a:t> - информативный статус</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2хх</a:t>
            </a:r>
            <a:r>
              <a:rPr lang="ru">
                <a:solidFill>
                  <a:schemeClr val="dk1"/>
                </a:solidFill>
              </a:rPr>
              <a:t> - успешный статус</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3хх</a:t>
            </a:r>
            <a:r>
              <a:rPr lang="ru">
                <a:solidFill>
                  <a:schemeClr val="dk1"/>
                </a:solidFill>
              </a:rPr>
              <a:t> - перенаправление</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4хх</a:t>
            </a:r>
            <a:r>
              <a:rPr lang="ru">
                <a:solidFill>
                  <a:schemeClr val="dk1"/>
                </a:solidFill>
              </a:rPr>
              <a:t> - клиентская ошибка</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5хх</a:t>
            </a:r>
            <a:r>
              <a:rPr lang="ru">
                <a:solidFill>
                  <a:schemeClr val="dk1"/>
                </a:solidFill>
              </a:rPr>
              <a:t> - ошибка сервера</a:t>
            </a:r>
            <a:endParaRPr>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2"/>
          <p:cNvSpPr txBox="1"/>
          <p:nvPr>
            <p:ph idx="1" type="body"/>
          </p:nvPr>
        </p:nvSpPr>
        <p:spPr>
          <a:xfrm>
            <a:off x="1504950" y="1869300"/>
            <a:ext cx="6134100" cy="140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ru" sz="3600">
                <a:solidFill>
                  <a:schemeClr val="dk1"/>
                </a:solidFill>
              </a:rPr>
              <a:t>Как еще можно решить проблему корсов?</a:t>
            </a:r>
            <a:endParaRPr sz="36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Обратная связь по курсу</a:t>
            </a:r>
            <a:endParaRPr/>
          </a:p>
        </p:txBody>
      </p:sp>
      <p:sp>
        <p:nvSpPr>
          <p:cNvPr id="793" name="Google Shape;793;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Issue на GitHub - </a:t>
            </a:r>
            <a:r>
              <a:rPr lang="ru" u="sng">
                <a:solidFill>
                  <a:schemeClr val="hlink"/>
                </a:solidFill>
                <a:hlinkClick r:id="rId3"/>
              </a:rPr>
              <a:t>https://github.com/iu5git/JavaScript/issues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94" name="Google Shape;794;p133"/>
          <p:cNvPicPr preferRelativeResize="0"/>
          <p:nvPr/>
        </p:nvPicPr>
        <p:blipFill>
          <a:blip r:embed="rId4">
            <a:alphaModFix/>
          </a:blip>
          <a:stretch>
            <a:fillRect/>
          </a:stretch>
        </p:blipFill>
        <p:spPr>
          <a:xfrm>
            <a:off x="3010975" y="1795075"/>
            <a:ext cx="3122026" cy="31220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Обратная связь по лекции</a:t>
            </a:r>
            <a:endParaRPr/>
          </a:p>
        </p:txBody>
      </p:sp>
      <p:sp>
        <p:nvSpPr>
          <p:cNvPr id="800" name="Google Shape;800;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Google формы</a:t>
            </a:r>
            <a:r>
              <a:rPr lang="ru">
                <a:solidFill>
                  <a:schemeClr val="dk1"/>
                </a:solidFill>
              </a:rPr>
              <a:t> - </a:t>
            </a:r>
            <a:r>
              <a:rPr lang="ru" u="sng">
                <a:solidFill>
                  <a:schemeClr val="hlink"/>
                </a:solidFill>
                <a:hlinkClick r:id="rId3"/>
              </a:rPr>
              <a:t>https://forms.gle/nQ1iqgiHAnXYkycS8</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801" name="Google Shape;801;p134"/>
          <p:cNvPicPr preferRelativeResize="0"/>
          <p:nvPr/>
        </p:nvPicPr>
        <p:blipFill>
          <a:blip r:embed="rId4">
            <a:alphaModFix/>
          </a:blip>
          <a:stretch>
            <a:fillRect/>
          </a:stretch>
        </p:blipFill>
        <p:spPr>
          <a:xfrm>
            <a:off x="3060713" y="1724725"/>
            <a:ext cx="3022575" cy="302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Пример HTTP-запроса</a:t>
            </a:r>
            <a:endParaRPr/>
          </a:p>
        </p:txBody>
      </p:sp>
      <p:pic>
        <p:nvPicPr>
          <p:cNvPr id="128" name="Google Shape;128;p25"/>
          <p:cNvPicPr preferRelativeResize="0"/>
          <p:nvPr/>
        </p:nvPicPr>
        <p:blipFill>
          <a:blip r:embed="rId3">
            <a:alphaModFix/>
          </a:blip>
          <a:stretch>
            <a:fillRect/>
          </a:stretch>
        </p:blipFill>
        <p:spPr>
          <a:xfrm>
            <a:off x="311700" y="1508725"/>
            <a:ext cx="8520601" cy="2126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Пример HTTP-ответа</a:t>
            </a:r>
            <a:endParaRPr/>
          </a:p>
          <a:p>
            <a:pPr indent="0" lvl="0" marL="0" rtl="0" algn="l">
              <a:spcBef>
                <a:spcPts val="0"/>
              </a:spcBef>
              <a:spcAft>
                <a:spcPts val="0"/>
              </a:spcAft>
              <a:buNone/>
            </a:pPr>
            <a:r>
              <a:t/>
            </a:r>
            <a:endParaRPr/>
          </a:p>
        </p:txBody>
      </p:sp>
      <p:pic>
        <p:nvPicPr>
          <p:cNvPr id="134" name="Google Shape;134;p26"/>
          <p:cNvPicPr preferRelativeResize="0"/>
          <p:nvPr/>
        </p:nvPicPr>
        <p:blipFill>
          <a:blip r:embed="rId3">
            <a:alphaModFix/>
          </a:blip>
          <a:stretch>
            <a:fillRect/>
          </a:stretch>
        </p:blipFill>
        <p:spPr>
          <a:xfrm>
            <a:off x="309413" y="1323425"/>
            <a:ext cx="852518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ru"/>
              <a:t>“Пользователь вводит ссылку в браузер…”</a:t>
            </a:r>
            <a:endParaRPr/>
          </a:p>
        </p:txBody>
      </p:sp>
      <p:sp>
        <p:nvSpPr>
          <p:cNvPr id="140" name="Google Shape;140;p27"/>
          <p:cNvSpPr txBox="1"/>
          <p:nvPr/>
        </p:nvSpPr>
        <p:spPr>
          <a:xfrm>
            <a:off x="311700" y="2834125"/>
            <a:ext cx="8520600" cy="792600"/>
          </a:xfrm>
          <a:prstGeom prst="rect">
            <a:avLst/>
          </a:prstGeom>
          <a:noFill/>
          <a:ln>
            <a:noFill/>
          </a:ln>
        </p:spPr>
        <p:txBody>
          <a:bodyPr anchorCtr="0" anchor="t" bIns="91425" lIns="91425" spcFirstLastPara="1" rIns="91425" wrap="square" tIns="91425">
            <a:normAutofit fontScale="85000"/>
          </a:bodyPr>
          <a:lstStyle/>
          <a:p>
            <a:pPr indent="0" lvl="0" marL="0" rtl="0" algn="ctr">
              <a:lnSpc>
                <a:spcPct val="115000"/>
              </a:lnSpc>
              <a:spcBef>
                <a:spcPts val="0"/>
              </a:spcBef>
              <a:spcAft>
                <a:spcPts val="1200"/>
              </a:spcAft>
              <a:buNone/>
            </a:pPr>
            <a:r>
              <a:rPr lang="ru" sz="1800">
                <a:solidFill>
                  <a:srgbClr val="595959"/>
                </a:solidFill>
              </a:rPr>
              <a:t>Подробнее тут https://vc.ru/selectel/76371-chto-proishodit-kogda-polzovatel-nabiraet-v-brauzere-adres-sayta</a:t>
            </a:r>
            <a:endParaRPr sz="18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Ну, вводи уже</a:t>
            </a:r>
            <a:endParaRPr/>
          </a:p>
        </p:txBody>
      </p:sp>
      <p:sp>
        <p:nvSpPr>
          <p:cNvPr id="146" name="Google Shape;14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8"/>
          <p:cNvPicPr preferRelativeResize="0"/>
          <p:nvPr/>
        </p:nvPicPr>
        <p:blipFill>
          <a:blip r:embed="rId3">
            <a:alphaModFix/>
          </a:blip>
          <a:stretch>
            <a:fillRect/>
          </a:stretch>
        </p:blipFill>
        <p:spPr>
          <a:xfrm>
            <a:off x="1023800" y="1676088"/>
            <a:ext cx="7096400" cy="179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Поиск сервера</a:t>
            </a:r>
            <a:endParaRPr/>
          </a:p>
        </p:txBody>
      </p:sp>
      <p:sp>
        <p:nvSpPr>
          <p:cNvPr id="153" name="Google Shape;153;p29"/>
          <p:cNvSpPr txBox="1"/>
          <p:nvPr>
            <p:ph idx="1" type="body"/>
          </p:nvPr>
        </p:nvSpPr>
        <p:spPr>
          <a:xfrm>
            <a:off x="311700" y="1152475"/>
            <a:ext cx="487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Работу сайта обеспечивает сервер. У сервера есть адрес - </a:t>
            </a:r>
            <a:r>
              <a:rPr b="1" lang="ru">
                <a:solidFill>
                  <a:schemeClr val="dk1"/>
                </a:solidFill>
              </a:rPr>
              <a:t>IP-адрес.</a:t>
            </a:r>
            <a:r>
              <a:rPr lang="ru">
                <a:solidFill>
                  <a:schemeClr val="dk1"/>
                </a:solidFill>
              </a:rPr>
              <a:t> </a:t>
            </a:r>
            <a:endParaRPr>
              <a:solidFill>
                <a:schemeClr val="dk1"/>
              </a:solidFill>
            </a:endParaRPr>
          </a:p>
          <a:p>
            <a:pPr indent="0" lvl="0" marL="0" rtl="0" algn="l">
              <a:spcBef>
                <a:spcPts val="1200"/>
              </a:spcBef>
              <a:spcAft>
                <a:spcPts val="0"/>
              </a:spcAft>
              <a:buNone/>
            </a:pPr>
            <a:r>
              <a:rPr lang="ru">
                <a:solidFill>
                  <a:schemeClr val="dk1"/>
                </a:solidFill>
              </a:rPr>
              <a:t>Откуда браузеру взять </a:t>
            </a:r>
            <a:r>
              <a:rPr lang="ru">
                <a:solidFill>
                  <a:schemeClr val="dk1"/>
                </a:solidFill>
              </a:rPr>
              <a:t>IP-адрес сервера?</a:t>
            </a:r>
            <a:endParaRPr>
              <a:solidFill>
                <a:schemeClr val="dk1"/>
              </a:solidFill>
            </a:endParaRPr>
          </a:p>
          <a:p>
            <a:pPr indent="0" lvl="0" marL="0" rtl="0" algn="l">
              <a:spcBef>
                <a:spcPts val="1200"/>
              </a:spcBef>
              <a:spcAft>
                <a:spcPts val="1200"/>
              </a:spcAft>
              <a:buNone/>
            </a:pPr>
            <a:r>
              <a:rPr lang="ru">
                <a:solidFill>
                  <a:schemeClr val="dk1"/>
                </a:solidFill>
              </a:rPr>
              <a:t>Такая информация хранится в распределенной системе серверов — </a:t>
            </a:r>
            <a:r>
              <a:rPr b="1" lang="ru">
                <a:solidFill>
                  <a:schemeClr val="dk1"/>
                </a:solidFill>
              </a:rPr>
              <a:t>DNS</a:t>
            </a:r>
            <a:r>
              <a:rPr lang="ru">
                <a:solidFill>
                  <a:schemeClr val="dk1"/>
                </a:solidFill>
              </a:rPr>
              <a:t> (</a:t>
            </a:r>
            <a:r>
              <a:rPr b="1" lang="ru">
                <a:solidFill>
                  <a:schemeClr val="dk1"/>
                </a:solidFill>
              </a:rPr>
              <a:t>Domain Name System</a:t>
            </a:r>
            <a:r>
              <a:rPr lang="ru">
                <a:solidFill>
                  <a:schemeClr val="dk1"/>
                </a:solidFill>
              </a:rPr>
              <a:t>). Система работает как общая «контактная книга», хранящаяся на распределенных серверах и устройствах в интернете.</a:t>
            </a:r>
            <a:endParaRPr>
              <a:solidFill>
                <a:schemeClr val="dk1"/>
              </a:solidFill>
            </a:endParaRPr>
          </a:p>
        </p:txBody>
      </p:sp>
      <p:pic>
        <p:nvPicPr>
          <p:cNvPr id="154" name="Google Shape;154;p29"/>
          <p:cNvPicPr preferRelativeResize="0"/>
          <p:nvPr/>
        </p:nvPicPr>
        <p:blipFill>
          <a:blip r:embed="rId3">
            <a:alphaModFix/>
          </a:blip>
          <a:stretch>
            <a:fillRect/>
          </a:stretch>
        </p:blipFill>
        <p:spPr>
          <a:xfrm>
            <a:off x="5384100" y="1152475"/>
            <a:ext cx="3451124" cy="3451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Оптимизация поиска</a:t>
            </a:r>
            <a:endParaRPr/>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На самом деле браузер не сразу обращается к DNS-серверу. Сначала браузер пытается найти запись об IP-адресе сайта в ближайших местах, чтобы сэкономить время:</a:t>
            </a:r>
            <a:endParaRPr>
              <a:solidFill>
                <a:schemeClr val="dk1"/>
              </a:solidFill>
            </a:endParaRPr>
          </a:p>
          <a:p>
            <a:pPr indent="-342900" lvl="0" marL="457200" rtl="0" algn="l">
              <a:spcBef>
                <a:spcPts val="1200"/>
              </a:spcBef>
              <a:spcAft>
                <a:spcPts val="0"/>
              </a:spcAft>
              <a:buClr>
                <a:schemeClr val="dk1"/>
              </a:buClr>
              <a:buSzPts val="1800"/>
              <a:buAutoNum type="arabicPeriod"/>
            </a:pPr>
            <a:r>
              <a:rPr lang="ru">
                <a:solidFill>
                  <a:schemeClr val="dk1"/>
                </a:solidFill>
              </a:rPr>
              <a:t>История подключений (если пользователь уже посещал сайт);</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В операционной системе (какие-то приложения обращались к сайту);</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Кэш роутера;</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Кэш провайдера;</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Бесконечность не предел, вплоть до столкновения с DNS-сервером.</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DNS-сервер</a:t>
            </a:r>
            <a:endParaRPr/>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solidFill>
                <a:schemeClr val="dk1"/>
              </a:solidFill>
            </a:endParaRPr>
          </a:p>
        </p:txBody>
      </p:sp>
      <p:pic>
        <p:nvPicPr>
          <p:cNvPr id="167" name="Google Shape;167;p31"/>
          <p:cNvPicPr preferRelativeResize="0"/>
          <p:nvPr/>
        </p:nvPicPr>
        <p:blipFill>
          <a:blip r:embed="rId3">
            <a:alphaModFix/>
          </a:blip>
          <a:stretch>
            <a:fillRect/>
          </a:stretch>
        </p:blipFill>
        <p:spPr>
          <a:xfrm>
            <a:off x="1078475" y="1152477"/>
            <a:ext cx="6987049" cy="390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Повторение - мать учения</a:t>
            </a:r>
            <a:endParaRPr/>
          </a:p>
        </p:txBody>
      </p:sp>
      <p:sp>
        <p:nvSpPr>
          <p:cNvPr id="61" name="Google Shape;61;p14"/>
          <p:cNvSpPr txBox="1"/>
          <p:nvPr/>
        </p:nvSpPr>
        <p:spPr>
          <a:xfrm>
            <a:off x="311700" y="2834125"/>
            <a:ext cx="8520600" cy="792600"/>
          </a:xfrm>
          <a:prstGeom prst="rect">
            <a:avLst/>
          </a:prstGeom>
          <a:noFill/>
          <a:ln>
            <a:noFill/>
          </a:ln>
        </p:spPr>
        <p:txBody>
          <a:bodyPr anchorCtr="0" anchor="t" bIns="91425" lIns="91425" spcFirstLastPara="1" rIns="91425" wrap="square" tIns="91425">
            <a:normAutofit fontScale="85000"/>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https://vc.ru/selectel/76371-chto-proishodit-kogda-polzovatel-nabiraet-v-brauzere-adres-sayta</a:t>
            </a:r>
            <a:endParaRPr sz="18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Устанавливается соединение</a:t>
            </a:r>
            <a:endParaRPr/>
          </a:p>
        </p:txBody>
      </p:sp>
      <p:sp>
        <p:nvSpPr>
          <p:cNvPr id="173" name="Google Shape;17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Как только браузер узнал IP-адрес нужного сервера, он пытается установить с ним соединение. В большинстве случаев для этого используется специальный протокол — TCP.</a:t>
            </a:r>
            <a:endParaRPr>
              <a:solidFill>
                <a:schemeClr val="dk1"/>
              </a:solidFill>
            </a:endParaRPr>
          </a:p>
          <a:p>
            <a:pPr indent="0" lvl="0" marL="0" rtl="0" algn="l">
              <a:spcBef>
                <a:spcPts val="1200"/>
              </a:spcBef>
              <a:spcAft>
                <a:spcPts val="1200"/>
              </a:spcAft>
              <a:buNone/>
            </a:pPr>
            <a:r>
              <a:rPr lang="ru">
                <a:solidFill>
                  <a:schemeClr val="dk1"/>
                </a:solidFill>
              </a:rPr>
              <a:t>Для установления TCP соединения используется система трех рукопожатий.</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Тройное рукопожатие</a:t>
            </a:r>
            <a:endParaRPr/>
          </a:p>
        </p:txBody>
      </p:sp>
      <p:sp>
        <p:nvSpPr>
          <p:cNvPr id="179" name="Google Shape;179;p33"/>
          <p:cNvSpPr txBox="1"/>
          <p:nvPr>
            <p:ph idx="1" type="body"/>
          </p:nvPr>
        </p:nvSpPr>
        <p:spPr>
          <a:xfrm>
            <a:off x="311700" y="1152475"/>
            <a:ext cx="46824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dk1"/>
              </a:buClr>
              <a:buSzPct val="100000"/>
              <a:buChar char="●"/>
            </a:pPr>
            <a:r>
              <a:rPr lang="ru">
                <a:solidFill>
                  <a:schemeClr val="dk1"/>
                </a:solidFill>
              </a:rPr>
              <a:t>Устройство пользователя отправляет специальный запрос на установку соединения с сервером — называется SYN-пакет.</a:t>
            </a:r>
            <a:endParaRPr>
              <a:solidFill>
                <a:schemeClr val="dk1"/>
              </a:solidFill>
            </a:endParaRPr>
          </a:p>
          <a:p>
            <a:pPr indent="-334327" lvl="0" marL="457200" rtl="0" algn="l">
              <a:spcBef>
                <a:spcPts val="0"/>
              </a:spcBef>
              <a:spcAft>
                <a:spcPts val="0"/>
              </a:spcAft>
              <a:buClr>
                <a:schemeClr val="dk1"/>
              </a:buClr>
              <a:buSzPct val="100000"/>
              <a:buChar char="●"/>
            </a:pPr>
            <a:r>
              <a:rPr lang="ru">
                <a:solidFill>
                  <a:schemeClr val="dk1"/>
                </a:solidFill>
              </a:rPr>
              <a:t>Сервер в ответ отправляет запрос с подтверждением получения SYN-пакета — называется SYN/ACK-пакет.</a:t>
            </a:r>
            <a:endParaRPr>
              <a:solidFill>
                <a:schemeClr val="dk1"/>
              </a:solidFill>
            </a:endParaRPr>
          </a:p>
          <a:p>
            <a:pPr indent="-334327" lvl="0" marL="457200" rtl="0" algn="l">
              <a:spcBef>
                <a:spcPts val="0"/>
              </a:spcBef>
              <a:spcAft>
                <a:spcPts val="0"/>
              </a:spcAft>
              <a:buClr>
                <a:schemeClr val="dk1"/>
              </a:buClr>
              <a:buSzPct val="100000"/>
              <a:buChar char="●"/>
            </a:pPr>
            <a:r>
              <a:rPr lang="ru">
                <a:solidFill>
                  <a:schemeClr val="dk1"/>
                </a:solidFill>
              </a:rPr>
              <a:t>В конце устройство пользователя при получении SYN/ACK-пакета отправляет пакет с подтверждением — ACK-пакет. В этот момент соединение считается установленным.</a:t>
            </a:r>
            <a:endParaRPr>
              <a:solidFill>
                <a:schemeClr val="dk1"/>
              </a:solidFill>
            </a:endParaRPr>
          </a:p>
        </p:txBody>
      </p:sp>
      <p:pic>
        <p:nvPicPr>
          <p:cNvPr id="180" name="Google Shape;180;p33"/>
          <p:cNvPicPr preferRelativeResize="0"/>
          <p:nvPr/>
        </p:nvPicPr>
        <p:blipFill>
          <a:blip r:embed="rId3">
            <a:alphaModFix/>
          </a:blip>
          <a:stretch>
            <a:fillRect/>
          </a:stretch>
        </p:blipFill>
        <p:spPr>
          <a:xfrm>
            <a:off x="5156111" y="501175"/>
            <a:ext cx="3495565" cy="406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Остальные шаги</a:t>
            </a:r>
            <a:endParaRPr/>
          </a:p>
        </p:txBody>
      </p:sp>
      <p:sp>
        <p:nvSpPr>
          <p:cNvPr id="186" name="Google Shape;18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ru">
                <a:solidFill>
                  <a:schemeClr val="dk1"/>
                </a:solidFill>
              </a:rPr>
              <a:t>Браузер отправляет HTTP-запрос по установленному соединению;</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Сервер получает запрос и обрабатывает его (бизнес-логика, рендер, проксирование и тд);</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Сервер отправляет ответ браузера. Это может быть любой (!) ресурс;</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Браузер обрабатывает полученный ответ и «рисует» веб-страницу;</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происходит рендер (кратко)</a:t>
            </a:r>
            <a:endParaRPr/>
          </a:p>
        </p:txBody>
      </p:sp>
      <p:sp>
        <p:nvSpPr>
          <p:cNvPr id="192" name="Google Shape;19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Сначала браузер загружает </a:t>
            </a:r>
            <a:r>
              <a:rPr b="1" lang="ru">
                <a:solidFill>
                  <a:schemeClr val="dk1"/>
                </a:solidFill>
              </a:rPr>
              <a:t>только основную структуру HTML-страницы</a:t>
            </a:r>
            <a:r>
              <a:rPr lang="ru">
                <a:solidFill>
                  <a:schemeClr val="dk1"/>
                </a:solidFill>
              </a:rPr>
              <a:t>. Затем последовательно проверяет все теги и отправляет дополнительные GET-запросы для получения с сервера различных элементов — картинки, файлы, скрипты, таблицы стилей и так далее. Поэтому по мере загрузки страницы браузер и сервер продолжают обмениваться между собой информацией.</a:t>
            </a:r>
            <a:endParaRPr>
              <a:solidFill>
                <a:schemeClr val="dk1"/>
              </a:solidFill>
            </a:endParaRPr>
          </a:p>
          <a:p>
            <a:pPr indent="0" lvl="0" marL="0" rtl="0" algn="l">
              <a:spcBef>
                <a:spcPts val="1200"/>
              </a:spcBef>
              <a:spcAft>
                <a:spcPts val="1200"/>
              </a:spcAft>
              <a:buNone/>
            </a:pPr>
            <a:r>
              <a:rPr lang="ru">
                <a:solidFill>
                  <a:schemeClr val="dk1"/>
                </a:solidFill>
              </a:rPr>
              <a:t>Как только рендеринг завершен — пользователю отобразится полностью загруженная страница сайта.</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Критические этапы рендера</a:t>
            </a:r>
            <a:endParaRPr/>
          </a:p>
        </p:txBody>
      </p:sp>
      <p:sp>
        <p:nvSpPr>
          <p:cNvPr id="198" name="Google Shape;198;p36"/>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https://developer.mozilla.org/ru/docs/Web/Performance/Critical_rendering_path</a:t>
            </a:r>
            <a:endParaRPr sz="1800">
              <a:solidFill>
                <a:srgbClr val="59595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Критические этапы рендера</a:t>
            </a:r>
            <a:endParaRPr/>
          </a:p>
        </p:txBody>
      </p:sp>
      <p:sp>
        <p:nvSpPr>
          <p:cNvPr id="204" name="Google Shape;20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Критические этапы рендеринга (Critical Rendering Path) - это последовательность шагов, которые выполняет браузер, когда преобразуется HTML, CSS и JavaScript в пиксели, которые вы видите на экране.</a:t>
            </a:r>
            <a:endParaRPr>
              <a:solidFill>
                <a:schemeClr val="dk1"/>
              </a:solidFill>
            </a:endParaRPr>
          </a:p>
          <a:p>
            <a:pPr indent="-342900" lvl="0" marL="457200" rtl="0" algn="l">
              <a:spcBef>
                <a:spcPts val="1200"/>
              </a:spcBef>
              <a:spcAft>
                <a:spcPts val="0"/>
              </a:spcAft>
              <a:buClr>
                <a:schemeClr val="dk1"/>
              </a:buClr>
              <a:buSzPts val="1800"/>
              <a:buAutoNum type="arabicPeriod"/>
            </a:pPr>
            <a:r>
              <a:rPr lang="ru">
                <a:solidFill>
                  <a:schemeClr val="dk1"/>
                </a:solidFill>
              </a:rPr>
              <a:t>Загрузка HTML;</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DOM;</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CSSOM;</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Дерево рендера (render tree);</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Компоновка (layout);</a:t>
            </a:r>
            <a:endParaRPr>
              <a:solidFill>
                <a:schemeClr val="dk1"/>
              </a:solidFill>
            </a:endParaRPr>
          </a:p>
          <a:p>
            <a:pPr indent="-342900" lvl="0" marL="457200" rtl="0" algn="l">
              <a:spcBef>
                <a:spcPts val="0"/>
              </a:spcBef>
              <a:spcAft>
                <a:spcPts val="0"/>
              </a:spcAft>
              <a:buClr>
                <a:schemeClr val="dk1"/>
              </a:buClr>
              <a:buSzPts val="1800"/>
              <a:buAutoNum type="arabicPeriod"/>
            </a:pPr>
            <a:r>
              <a:rPr lang="ru">
                <a:solidFill>
                  <a:schemeClr val="dk1"/>
                </a:solidFill>
              </a:rPr>
              <a:t>Отрисовка (paint).</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Критические этапы рендера (базово)</a:t>
            </a:r>
            <a:endParaRPr/>
          </a:p>
        </p:txBody>
      </p:sp>
      <p:sp>
        <p:nvSpPr>
          <p:cNvPr id="210" name="Google Shape;21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ru">
                <a:solidFill>
                  <a:schemeClr val="dk1"/>
                </a:solidFill>
              </a:rPr>
              <a:t>Браузер парсит загружаемый HTML, преобразуя полученные байты документа в DOM-дерево. Браузер </a:t>
            </a:r>
            <a:r>
              <a:rPr lang="ru">
                <a:solidFill>
                  <a:schemeClr val="dk1"/>
                </a:solidFill>
              </a:rPr>
              <a:t>создает</a:t>
            </a:r>
            <a:r>
              <a:rPr lang="ru">
                <a:solidFill>
                  <a:schemeClr val="dk1"/>
                </a:solidFill>
              </a:rPr>
              <a:t> новый запрос каждый раз, когда он находит ссылки на внешние ресурсы, будь то файлы стилей, скриптов или ссылки на изображения. </a:t>
            </a:r>
            <a:br>
              <a:rPr lang="ru">
                <a:solidFill>
                  <a:schemeClr val="dk1"/>
                </a:solidFill>
              </a:rPr>
            </a:br>
            <a:r>
              <a:rPr lang="ru">
                <a:solidFill>
                  <a:schemeClr val="dk1"/>
                </a:solidFill>
              </a:rPr>
              <a:t>Браузер продолжает парсить HTML и создавать DOM до тех пор, пока запрос на получение HTML не подходит к концу. </a:t>
            </a:r>
            <a:br>
              <a:rPr lang="ru">
                <a:solidFill>
                  <a:schemeClr val="dk1"/>
                </a:solidFill>
              </a:rPr>
            </a:br>
            <a:r>
              <a:rPr lang="ru">
                <a:solidFill>
                  <a:schemeClr val="dk1"/>
                </a:solidFill>
              </a:rPr>
              <a:t>После завершения парсинга DOM, браузер конструирует CSS модель. </a:t>
            </a:r>
            <a:br>
              <a:rPr lang="ru">
                <a:solidFill>
                  <a:schemeClr val="dk1"/>
                </a:solidFill>
              </a:rPr>
            </a:br>
            <a:r>
              <a:rPr lang="ru">
                <a:solidFill>
                  <a:schemeClr val="dk1"/>
                </a:solidFill>
              </a:rPr>
              <a:t>Как только эти модели сформированы, браузер строит дерево рендера (render tree), в котором вычисляет стили для каждого видимого элемента страницы. </a:t>
            </a:r>
            <a:br>
              <a:rPr lang="ru">
                <a:solidFill>
                  <a:schemeClr val="dk1"/>
                </a:solidFill>
              </a:rPr>
            </a:br>
            <a:r>
              <a:rPr lang="ru">
                <a:solidFill>
                  <a:schemeClr val="dk1"/>
                </a:solidFill>
              </a:rPr>
              <a:t>После формирования дерева происходит компоновка (layout), которая определяет положение и размеры элементов этого дерева. </a:t>
            </a:r>
            <a:br>
              <a:rPr lang="ru">
                <a:solidFill>
                  <a:schemeClr val="dk1"/>
                </a:solidFill>
              </a:rPr>
            </a:br>
            <a:r>
              <a:rPr lang="ru">
                <a:solidFill>
                  <a:schemeClr val="dk1"/>
                </a:solidFill>
              </a:rPr>
              <a:t>Как только этап завершён - страница рендерится. Или "отрисовывается" (paint) на экране.</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Document Object Model</a:t>
            </a:r>
            <a:endParaRPr/>
          </a:p>
        </p:txBody>
      </p:sp>
      <p:sp>
        <p:nvSpPr>
          <p:cNvPr id="216" name="Google Shape;216;p39"/>
          <p:cNvSpPr txBox="1"/>
          <p:nvPr>
            <p:ph idx="1" type="body"/>
          </p:nvPr>
        </p:nvSpPr>
        <p:spPr>
          <a:xfrm>
            <a:off x="311700" y="1152475"/>
            <a:ext cx="450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ru">
                <a:solidFill>
                  <a:schemeClr val="dk1"/>
                </a:solidFill>
              </a:rPr>
              <a:t>Построение DOM инкрементально. Ответ в виде HTML превращается в токены, которые превращаются в узлы (nodes), которые формируют DOM дерево. Простейший узел начинается с startTag-токена и заканчивается токеном endTag. Узлы содержат всю необходимую информацию об HTML-элементе, соответствующем этому узлу. Узлы (nodes) связаны с Render Tree с помощью иерархии токенов: если какой-то набор startTag и endTag-токенов появляется между уже существующим набором токенов, мы получаем узел (node) внутри узла (node), то есть получаем иерархию дерева DOM.</a:t>
            </a:r>
            <a:endParaRPr>
              <a:solidFill>
                <a:schemeClr val="dk1"/>
              </a:solidFill>
            </a:endParaRPr>
          </a:p>
        </p:txBody>
      </p:sp>
      <p:pic>
        <p:nvPicPr>
          <p:cNvPr id="217" name="Google Shape;217;p39"/>
          <p:cNvPicPr preferRelativeResize="0"/>
          <p:nvPr/>
        </p:nvPicPr>
        <p:blipFill>
          <a:blip r:embed="rId3">
            <a:alphaModFix/>
          </a:blip>
          <a:stretch>
            <a:fillRect/>
          </a:stretch>
        </p:blipFill>
        <p:spPr>
          <a:xfrm>
            <a:off x="4811990" y="1017725"/>
            <a:ext cx="4020309" cy="355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CSS</a:t>
            </a:r>
            <a:r>
              <a:rPr lang="ru"/>
              <a:t> Object Model</a:t>
            </a:r>
            <a:endParaRPr/>
          </a:p>
        </p:txBody>
      </p:sp>
      <p:sp>
        <p:nvSpPr>
          <p:cNvPr id="223" name="Google Shape;223;p40"/>
          <p:cNvSpPr txBox="1"/>
          <p:nvPr>
            <p:ph idx="1" type="body"/>
          </p:nvPr>
        </p:nvSpPr>
        <p:spPr>
          <a:xfrm>
            <a:off x="311700" y="1152475"/>
            <a:ext cx="4176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ru">
                <a:solidFill>
                  <a:schemeClr val="dk1"/>
                </a:solidFill>
              </a:rPr>
              <a:t>DOM несёт в себе всё содержимое страницы. CSSOM содержит все стили страницы, то есть данные о том, как стилизовать DOM. CSSOM похож на DOM, но всё же отличается. Если формирование DOM инкрементально, CSSOM - нет. CSS блокирует рендер: браузер блокирует рендеринг страницы до тех пор, пока не получит и не обработает все CSS-правила. CSS блокирует рендеринг, потому что правила могут быть перезаписаны, а значит, необходимо дождаться построения CSSOM, чтобы убедиться в отсутствии дополнительных переопределений.</a:t>
            </a:r>
            <a:endParaRPr>
              <a:solidFill>
                <a:schemeClr val="dk1"/>
              </a:solidFill>
            </a:endParaRPr>
          </a:p>
        </p:txBody>
      </p:sp>
      <p:pic>
        <p:nvPicPr>
          <p:cNvPr id="224" name="Google Shape;224;p40"/>
          <p:cNvPicPr preferRelativeResize="0"/>
          <p:nvPr/>
        </p:nvPicPr>
        <p:blipFill>
          <a:blip r:embed="rId3">
            <a:alphaModFix/>
          </a:blip>
          <a:stretch>
            <a:fillRect/>
          </a:stretch>
        </p:blipFill>
        <p:spPr>
          <a:xfrm>
            <a:off x="4572000" y="1152475"/>
            <a:ext cx="4260300" cy="32348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Дерево рендера (Render Tree)</a:t>
            </a:r>
            <a:endParaRPr/>
          </a:p>
        </p:txBody>
      </p:sp>
      <p:sp>
        <p:nvSpPr>
          <p:cNvPr id="230" name="Google Shape;230;p41"/>
          <p:cNvSpPr txBox="1"/>
          <p:nvPr>
            <p:ph idx="1" type="body"/>
          </p:nvPr>
        </p:nvSpPr>
        <p:spPr>
          <a:xfrm>
            <a:off x="311700" y="1152475"/>
            <a:ext cx="41763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ru">
                <a:solidFill>
                  <a:schemeClr val="dk1"/>
                </a:solidFill>
              </a:rPr>
              <a:t>Дерево рендера охватывает сразу и содержимое страницы, и стили: это место, где DOM и CSSOM деревья комбинируются в одно дерево. Для построения дерева рендера браузер проверяет каждый узел (node) DOM, начиная от корневого (root) и определяет, какие CSS-правила нужно присоединить к этому узлу.</a:t>
            </a:r>
            <a:endParaRPr>
              <a:solidFill>
                <a:schemeClr val="dk1"/>
              </a:solidFill>
            </a:endParaRPr>
          </a:p>
          <a:p>
            <a:pPr indent="0" lvl="0" marL="0" rtl="0" algn="l">
              <a:spcBef>
                <a:spcPts val="1200"/>
              </a:spcBef>
              <a:spcAft>
                <a:spcPts val="1200"/>
              </a:spcAft>
              <a:buNone/>
            </a:pPr>
            <a:r>
              <a:rPr lang="ru">
                <a:solidFill>
                  <a:schemeClr val="dk1"/>
                </a:solidFill>
              </a:rPr>
              <a:t>Дерево рендера охватывает только видимое содержимое. Например, секция head (в основном) не содержит никакой видимой информации, а потому может не включаться в дерево. Кроме того, если у какого-то узла стоит свойство display: none, оно так же не включается в дерево (как и потомки этого узла).</a:t>
            </a:r>
            <a:endParaRPr>
              <a:solidFill>
                <a:schemeClr val="dk1"/>
              </a:solidFill>
            </a:endParaRPr>
          </a:p>
        </p:txBody>
      </p:sp>
      <p:pic>
        <p:nvPicPr>
          <p:cNvPr id="231" name="Google Shape;231;p41"/>
          <p:cNvPicPr preferRelativeResize="0"/>
          <p:nvPr/>
        </p:nvPicPr>
        <p:blipFill>
          <a:blip r:embed="rId3">
            <a:alphaModFix/>
          </a:blip>
          <a:stretch>
            <a:fillRect/>
          </a:stretch>
        </p:blipFill>
        <p:spPr>
          <a:xfrm>
            <a:off x="4572000" y="1152475"/>
            <a:ext cx="4116950" cy="33213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Базовый сценарий работы web-приложения</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Пользователь вводит </a:t>
            </a:r>
            <a:r>
              <a:rPr lang="ru" u="sng">
                <a:solidFill>
                  <a:schemeClr val="dk1"/>
                </a:solidFill>
              </a:rPr>
              <a:t>URL</a:t>
            </a:r>
            <a:endParaRPr u="sng">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Браузер загружает страницу - HTML </a:t>
            </a:r>
            <a:r>
              <a:rPr lang="ru" u="sng">
                <a:solidFill>
                  <a:schemeClr val="dk1"/>
                </a:solidFill>
              </a:rPr>
              <a:t>документ</a:t>
            </a:r>
            <a:endParaRPr u="sng">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Браузер анализирует (парсит) HTML и загружает </a:t>
            </a:r>
            <a:r>
              <a:rPr lang="ru" u="sng">
                <a:solidFill>
                  <a:schemeClr val="dk1"/>
                </a:solidFill>
              </a:rPr>
              <a:t>доп. ресурсы</a:t>
            </a:r>
            <a:endParaRPr u="sng">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Браузер отображает (рендерит) HTML-страницу</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Компоновка (layout)</a:t>
            </a:r>
            <a:endParaRPr/>
          </a:p>
        </p:txBody>
      </p:sp>
      <p:sp>
        <p:nvSpPr>
          <p:cNvPr id="237" name="Google Shape;23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ru">
                <a:solidFill>
                  <a:schemeClr val="dk1"/>
                </a:solidFill>
              </a:rPr>
              <a:t>В тот момент, когда дерево рендера (render tree) построено, становится возможным этап компоновки (layout). </a:t>
            </a:r>
            <a:br>
              <a:rPr lang="ru">
                <a:solidFill>
                  <a:schemeClr val="dk1"/>
                </a:solidFill>
              </a:rPr>
            </a:br>
            <a:r>
              <a:rPr b="1" lang="ru">
                <a:solidFill>
                  <a:schemeClr val="dk1"/>
                </a:solidFill>
              </a:rPr>
              <a:t>Layout</a:t>
            </a:r>
            <a:r>
              <a:rPr lang="ru">
                <a:solidFill>
                  <a:schemeClr val="dk1"/>
                </a:solidFill>
              </a:rPr>
              <a:t> — это рекурсивный процесс определения положения и размеров элементов из Render Tree. Он начинается от корневого Render Object, которым является, и проходит рекурсивно вниз по части или всей иерархии дерева высчитывая геометрические размеры дочерних render object'ов. Корневой элемент имеет позицию (0,0) и его размеры равны размерам видимой части окна, то есть размеру viewport'a.</a:t>
            </a:r>
            <a:endParaRPr>
              <a:solidFill>
                <a:schemeClr val="dk1"/>
              </a:solidFill>
            </a:endParaRPr>
          </a:p>
          <a:p>
            <a:pPr indent="0" lvl="0" marL="0" rtl="0" algn="l">
              <a:spcBef>
                <a:spcPts val="1200"/>
              </a:spcBef>
              <a:spcAft>
                <a:spcPts val="0"/>
              </a:spcAft>
              <a:buNone/>
            </a:pPr>
            <a:r>
              <a:rPr lang="ru">
                <a:solidFill>
                  <a:schemeClr val="dk1"/>
                </a:solidFill>
              </a:rPr>
              <a:t>К концу процесса layout каждый render object имеет свое положение и размеры.</a:t>
            </a:r>
            <a:endParaRPr>
              <a:solidFill>
                <a:schemeClr val="dk1"/>
              </a:solidFill>
            </a:endParaRPr>
          </a:p>
          <a:p>
            <a:pPr indent="0" lvl="0" marL="0" rtl="0" algn="l">
              <a:spcBef>
                <a:spcPts val="1200"/>
              </a:spcBef>
              <a:spcAft>
                <a:spcPts val="1200"/>
              </a:spcAft>
              <a:buNone/>
            </a:pPr>
            <a:r>
              <a:rPr lang="ru">
                <a:solidFill>
                  <a:schemeClr val="dk1"/>
                </a:solidFill>
              </a:rPr>
              <a:t>Подводя промежуточный итог: </a:t>
            </a:r>
            <a:r>
              <a:rPr b="1" lang="ru">
                <a:solidFill>
                  <a:schemeClr val="dk1"/>
                </a:solidFill>
              </a:rPr>
              <a:t>браузер знает что, как и где рисовать</a:t>
            </a:r>
            <a:r>
              <a:rPr lang="ru">
                <a:solidFill>
                  <a:schemeClr val="dk1"/>
                </a:solidFill>
              </a:rPr>
              <a:t>. Следовательно — осталось только нарисовать.</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Отрисовка</a:t>
            </a:r>
            <a:r>
              <a:rPr lang="ru"/>
              <a:t> (paint)</a:t>
            </a:r>
            <a:endParaRPr/>
          </a:p>
        </p:txBody>
      </p:sp>
      <p:sp>
        <p:nvSpPr>
          <p:cNvPr id="243" name="Google Shape;24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rPr>
              <a:t>Последний этап в нашем списке - </a:t>
            </a:r>
            <a:r>
              <a:rPr b="1" lang="ru">
                <a:solidFill>
                  <a:schemeClr val="dk1"/>
                </a:solidFill>
              </a:rPr>
              <a:t>отрисовка (paint)</a:t>
            </a:r>
            <a:r>
              <a:rPr lang="ru">
                <a:solidFill>
                  <a:schemeClr val="dk1"/>
                </a:solidFill>
              </a:rPr>
              <a:t> пикселей на экране. Когда дерево рендера (render tree) создано, компоновка (layout) произошла, пиксели могут быть отрисованы. При первичной загрузке документа (onload) весь экран будет отрисован. После этого будут перерисовываться только необходимые к обновлению части экрана, так как браузер старается оптимизировать процесс отрисовки, избегая ненужной работы. Так, если у вас в документе есть два элемента, перерисовываться будет только тот, который вы изменили.</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Клиент-серверная модель</a:t>
            </a:r>
            <a:endParaRPr/>
          </a:p>
        </p:txBody>
      </p:sp>
      <p:sp>
        <p:nvSpPr>
          <p:cNvPr id="249" name="Google Shape;249;p4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https://habr.com/ru/post/495698/</a:t>
            </a:r>
            <a:endParaRPr sz="180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Клиент-сервер</a:t>
            </a:r>
            <a:endParaRPr/>
          </a:p>
        </p:txBody>
      </p:sp>
      <p:sp>
        <p:nvSpPr>
          <p:cNvPr id="255" name="Google Shape;25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solidFill>
                  <a:schemeClr val="dk1"/>
                </a:solidFill>
              </a:rPr>
              <a:t>Клиент – серверная модель</a:t>
            </a:r>
            <a:r>
              <a:rPr lang="ru">
                <a:solidFill>
                  <a:schemeClr val="dk1"/>
                </a:solidFill>
              </a:rPr>
              <a:t> — вычислительная или сетевая архитектура, в которой задания или сетевая нагрузка распределены между поставщиками услуг, называемыми серверами, и заказчиками услуг, называемыми клиентами</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Клиент-сервер</a:t>
            </a:r>
            <a:endParaRPr/>
          </a:p>
        </p:txBody>
      </p:sp>
      <p:sp>
        <p:nvSpPr>
          <p:cNvPr id="261" name="Google Shape;26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262" name="Google Shape;262;p46"/>
          <p:cNvPicPr preferRelativeResize="0"/>
          <p:nvPr/>
        </p:nvPicPr>
        <p:blipFill>
          <a:blip r:embed="rId3">
            <a:alphaModFix/>
          </a:blip>
          <a:stretch>
            <a:fillRect/>
          </a:stretch>
        </p:blipFill>
        <p:spPr>
          <a:xfrm>
            <a:off x="1703900" y="841350"/>
            <a:ext cx="5736200" cy="430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История веб-приложения</a:t>
            </a:r>
            <a:endParaRPr/>
          </a:p>
        </p:txBody>
      </p:sp>
      <p:sp>
        <p:nvSpPr>
          <p:cNvPr id="268" name="Google Shape;268;p47"/>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нигде</a:t>
            </a:r>
            <a:endParaRPr sz="1800">
              <a:solidFill>
                <a:srgbClr val="59595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Статические веб-страницы</a:t>
            </a:r>
            <a:endParaRPr/>
          </a:p>
        </p:txBody>
      </p:sp>
      <p:sp>
        <p:nvSpPr>
          <p:cNvPr id="274" name="Google Shape;27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275" name="Google Shape;275;p48"/>
          <p:cNvPicPr preferRelativeResize="0"/>
          <p:nvPr/>
        </p:nvPicPr>
        <p:blipFill>
          <a:blip r:embed="rId3">
            <a:alphaModFix/>
          </a:blip>
          <a:stretch>
            <a:fillRect/>
          </a:stretch>
        </p:blipFill>
        <p:spPr>
          <a:xfrm>
            <a:off x="0" y="1132780"/>
            <a:ext cx="9144003" cy="34557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Статические веб-страницы</a:t>
            </a:r>
            <a:endParaRPr/>
          </a:p>
        </p:txBody>
      </p:sp>
      <p:sp>
        <p:nvSpPr>
          <p:cNvPr id="281" name="Google Shape;28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Frontend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Отображение статических HTML-страниц (HTML, CSS);</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Контент на страницах, переходы по гиперссылкам</a:t>
            </a:r>
            <a:endParaRPr sz="1600">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Backend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Хранение статических документов и отдача по запросу по протоколу HTTP</a:t>
            </a:r>
            <a:endParaRPr sz="16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Динамические</a:t>
            </a:r>
            <a:r>
              <a:rPr lang="ru"/>
              <a:t> веб-сервисы</a:t>
            </a:r>
            <a:endParaRPr/>
          </a:p>
        </p:txBody>
      </p:sp>
      <p:sp>
        <p:nvSpPr>
          <p:cNvPr id="287" name="Google Shape;28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288" name="Google Shape;288;p50"/>
          <p:cNvPicPr preferRelativeResize="0"/>
          <p:nvPr/>
        </p:nvPicPr>
        <p:blipFill>
          <a:blip r:embed="rId3">
            <a:alphaModFix/>
          </a:blip>
          <a:stretch>
            <a:fillRect/>
          </a:stretch>
        </p:blipFill>
        <p:spPr>
          <a:xfrm>
            <a:off x="0" y="1096119"/>
            <a:ext cx="9144003" cy="29512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Динамические веб-сервисы</a:t>
            </a:r>
            <a:endParaRPr/>
          </a:p>
        </p:txBody>
      </p:sp>
      <p:sp>
        <p:nvSpPr>
          <p:cNvPr id="294" name="Google Shape;29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Frontend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Отображение статических HTML-страниц (HTML, CSS)</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Контент на страницах, переходы по гиперссылкам</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Взаимодействие с сервисом посредством форм</a:t>
            </a:r>
            <a:endParaRPr sz="1600">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Backend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Хранение статических документов и отдача по запросу по протоколу HTTP</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Обработка пользовательских запросов и генерация динамических страниц</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Хранение данных в базе данных</a:t>
            </a:r>
            <a:endParaRPr sz="16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URL - unified resource locator</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500" u="sng">
                <a:solidFill>
                  <a:schemeClr val="hlink"/>
                </a:solidFill>
                <a:latin typeface="Roboto Mono"/>
                <a:ea typeface="Roboto Mono"/>
                <a:cs typeface="Roboto Mono"/>
                <a:sym typeface="Roboto Mono"/>
                <a:hlinkClick r:id="rId3"/>
              </a:rPr>
              <a:t>http://mi-ami.ru:8080/profile/account.html?gender=male&amp;age=13#comments</a:t>
            </a:r>
            <a:endParaRPr b="1" sz="1500">
              <a:latin typeface="Roboto Mono"/>
              <a:ea typeface="Roboto Mono"/>
              <a:cs typeface="Roboto Mono"/>
              <a:sym typeface="Roboto Mono"/>
            </a:endParaRPr>
          </a:p>
          <a:p>
            <a:pPr indent="-342900" lvl="0" marL="457200" rtl="0" algn="l">
              <a:spcBef>
                <a:spcPts val="1200"/>
              </a:spcBef>
              <a:spcAft>
                <a:spcPts val="0"/>
              </a:spcAft>
              <a:buClr>
                <a:schemeClr val="dk1"/>
              </a:buClr>
              <a:buSzPts val="1800"/>
              <a:buChar char="●"/>
            </a:pPr>
            <a:r>
              <a:rPr b="1" lang="ru">
                <a:solidFill>
                  <a:schemeClr val="dk1"/>
                </a:solidFill>
              </a:rPr>
              <a:t>http</a:t>
            </a:r>
            <a:r>
              <a:rPr lang="ru">
                <a:solidFill>
                  <a:schemeClr val="dk1"/>
                </a:solidFill>
              </a:rPr>
              <a:t> - протокол</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mi-ami.ru</a:t>
            </a:r>
            <a:r>
              <a:rPr lang="ru">
                <a:solidFill>
                  <a:schemeClr val="dk1"/>
                </a:solidFill>
              </a:rPr>
              <a:t> - доменное имя (DNS имя сервера)</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8080</a:t>
            </a:r>
            <a:r>
              <a:rPr lang="ru">
                <a:solidFill>
                  <a:schemeClr val="dk1"/>
                </a:solidFill>
              </a:rPr>
              <a:t> - TCP порт</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/profile/account.html</a:t>
            </a:r>
            <a:r>
              <a:rPr lang="ru">
                <a:solidFill>
                  <a:schemeClr val="dk1"/>
                </a:solidFill>
              </a:rPr>
              <a:t> - путь до документа</a:t>
            </a:r>
            <a:endParaRPr>
              <a:solidFill>
                <a:schemeClr val="dk1"/>
              </a:solidFill>
            </a:endParaRPr>
          </a:p>
          <a:p>
            <a:pPr indent="-342900" lvl="0" marL="457200" rtl="0" algn="l">
              <a:spcBef>
                <a:spcPts val="0"/>
              </a:spcBef>
              <a:spcAft>
                <a:spcPts val="0"/>
              </a:spcAft>
              <a:buClr>
                <a:schemeClr val="dk1"/>
              </a:buClr>
              <a:buSzPts val="1800"/>
              <a:buChar char="●"/>
            </a:pPr>
            <a:r>
              <a:rPr b="1" lang="ru" u="sng">
                <a:solidFill>
                  <a:schemeClr val="dk1"/>
                </a:solidFill>
                <a:hlinkClick r:id="rId4">
                  <a:extLst>
                    <a:ext uri="{A12FA001-AC4F-418D-AE19-62706E023703}">
                      <ahyp:hlinkClr val="tx"/>
                    </a:ext>
                  </a:extLst>
                </a:hlinkClick>
              </a:rPr>
              <a:t>?gender=male&amp;age=13</a:t>
            </a:r>
            <a:r>
              <a:rPr lang="ru">
                <a:solidFill>
                  <a:schemeClr val="dk1"/>
                </a:solidFill>
              </a:rPr>
              <a:t> - query-параметры (параметры запроса)</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#comments </a:t>
            </a:r>
            <a:r>
              <a:rPr lang="ru">
                <a:solidFill>
                  <a:schemeClr val="dk1"/>
                </a:solidFill>
              </a:rPr>
              <a:t>- якорь</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Веб-приложения</a:t>
            </a:r>
            <a:endParaRPr/>
          </a:p>
        </p:txBody>
      </p:sp>
      <p:sp>
        <p:nvSpPr>
          <p:cNvPr id="300" name="Google Shape;300;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301" name="Google Shape;301;p52"/>
          <p:cNvPicPr preferRelativeResize="0"/>
          <p:nvPr/>
        </p:nvPicPr>
        <p:blipFill>
          <a:blip r:embed="rId3">
            <a:alphaModFix/>
          </a:blip>
          <a:stretch>
            <a:fillRect/>
          </a:stretch>
        </p:blipFill>
        <p:spPr>
          <a:xfrm>
            <a:off x="1779094" y="1152475"/>
            <a:ext cx="5585807" cy="3991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Динамические веб-сервисы</a:t>
            </a:r>
            <a:endParaRPr/>
          </a:p>
        </p:txBody>
      </p:sp>
      <p:sp>
        <p:nvSpPr>
          <p:cNvPr id="307" name="Google Shape;30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Frontend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Хранение и доступ к статическому контенту (файлы стилей, скрипты)</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Генерация и отображение пользовательского интерфейса</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Взаимодействие с пользователем и выполнение запросов к API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Обновление пользовательского интерфейса в ответ на действия пользователя</a:t>
            </a:r>
            <a:endParaRPr sz="1600">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Backend</a:t>
            </a:r>
            <a:endParaRPr>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Реализация публичного API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ru" sz="1600">
                <a:solidFill>
                  <a:schemeClr val="dk1"/>
                </a:solidFill>
              </a:rPr>
              <a:t>Хранение данных в базе данных и работа с ними</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3" name="Google Shape;313;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54"/>
          <p:cNvPicPr preferRelativeResize="0"/>
          <p:nvPr/>
        </p:nvPicPr>
        <p:blipFill>
          <a:blip r:embed="rId3">
            <a:alphaModFix/>
          </a:blip>
          <a:stretch>
            <a:fillRect/>
          </a:stretch>
        </p:blipFill>
        <p:spPr>
          <a:xfrm>
            <a:off x="1281113" y="123825"/>
            <a:ext cx="6581775" cy="489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Node &amp;&amp; Npm</a:t>
            </a:r>
            <a:endParaRPr/>
          </a:p>
        </p:txBody>
      </p:sp>
      <p:sp>
        <p:nvSpPr>
          <p:cNvPr id="320" name="Google Shape;320;p55"/>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https://nodejs.dev/</a:t>
            </a:r>
            <a:endParaRPr sz="1800">
              <a:solidFill>
                <a:srgbClr val="59595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находится внутри браузера?</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находится внутри браузера?</a:t>
            </a:r>
            <a:endParaRPr/>
          </a:p>
        </p:txBody>
      </p:sp>
      <p:pic>
        <p:nvPicPr>
          <p:cNvPr id="331" name="Google Shape;331;p57"/>
          <p:cNvPicPr preferRelativeResize="0"/>
          <p:nvPr/>
        </p:nvPicPr>
        <p:blipFill>
          <a:blip r:embed="rId3">
            <a:alphaModFix/>
          </a:blip>
          <a:stretch>
            <a:fillRect/>
          </a:stretch>
        </p:blipFill>
        <p:spPr>
          <a:xfrm>
            <a:off x="1175575" y="1122500"/>
            <a:ext cx="6792843" cy="3820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находится внутри браузера?</a:t>
            </a:r>
            <a:endParaRPr/>
          </a:p>
        </p:txBody>
      </p:sp>
      <p:pic>
        <p:nvPicPr>
          <p:cNvPr id="337" name="Google Shape;337;p58"/>
          <p:cNvPicPr preferRelativeResize="0"/>
          <p:nvPr/>
        </p:nvPicPr>
        <p:blipFill>
          <a:blip r:embed="rId3">
            <a:alphaModFix/>
          </a:blip>
          <a:stretch>
            <a:fillRect/>
          </a:stretch>
        </p:blipFill>
        <p:spPr>
          <a:xfrm>
            <a:off x="1822400" y="1017725"/>
            <a:ext cx="5499197" cy="3820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Ограничения JS в браузере</a:t>
            </a:r>
            <a:endParaRPr/>
          </a:p>
        </p:txBody>
      </p:sp>
      <p:sp>
        <p:nvSpPr>
          <p:cNvPr id="343" name="Google Shape;34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Нельзя взаимодействовать с файловой системой</a:t>
            </a:r>
            <a:endParaRPr>
              <a:solidFill>
                <a:schemeClr val="dk1"/>
              </a:solidFill>
            </a:endParaRPr>
          </a:p>
          <a:p>
            <a:pPr indent="-342900" lvl="0" marL="457200" rtl="0" algn="l">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Нет доступа к сетевым функциям, кроме того, что предоставляет сам браузер</a:t>
            </a:r>
            <a:endParaRPr>
              <a:solidFill>
                <a:schemeClr val="accent2"/>
              </a:solidFill>
              <a:latin typeface="Roboto"/>
              <a:ea typeface="Roboto"/>
              <a:cs typeface="Roboto"/>
              <a:sym typeface="Roboto"/>
            </a:endParaRPr>
          </a:p>
          <a:p>
            <a:pPr indent="-342900" lvl="0" marL="457200" rtl="0" algn="l">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Нет возможности организовывать многопоточные вычисления. Есть воркеры, но они имеют </a:t>
            </a:r>
            <a:r>
              <a:rPr lang="ru">
                <a:solidFill>
                  <a:schemeClr val="accent2"/>
                </a:solidFill>
                <a:latin typeface="Roboto"/>
                <a:ea typeface="Roboto"/>
                <a:cs typeface="Roboto"/>
                <a:sym typeface="Roboto"/>
              </a:rPr>
              <a:t>определенные</a:t>
            </a:r>
            <a:r>
              <a:rPr lang="ru">
                <a:solidFill>
                  <a:schemeClr val="accent2"/>
                </a:solidFill>
                <a:latin typeface="Roboto"/>
                <a:ea typeface="Roboto"/>
                <a:cs typeface="Roboto"/>
                <a:sym typeface="Roboto"/>
              </a:rPr>
              <a:t> ограничения</a:t>
            </a:r>
            <a:endParaRPr>
              <a:solidFill>
                <a:schemeClr val="accent2"/>
              </a:solidFill>
              <a:latin typeface="Roboto"/>
              <a:ea typeface="Roboto"/>
              <a:cs typeface="Roboto"/>
              <a:sym typeface="Roboto"/>
            </a:endParaRPr>
          </a:p>
          <a:p>
            <a:pPr indent="-342900" lvl="0" marL="457200" rtl="0" algn="l">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Нельзя создавать новые процессы / запускать программы (открытие новых вкладок не считается)</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Node.js</a:t>
            </a:r>
            <a:endParaRPr/>
          </a:p>
        </p:txBody>
      </p:sp>
      <p:sp>
        <p:nvSpPr>
          <p:cNvPr id="349" name="Google Shape;34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Node.js - исполнение JavaScript кода НЕ в браузере.</a:t>
            </a:r>
            <a:endParaRPr>
              <a:solidFill>
                <a:schemeClr val="dk1"/>
              </a:solidFill>
            </a:endParaRPr>
          </a:p>
          <a:p>
            <a:pPr indent="0" lvl="0" marL="0" rtl="0" algn="l">
              <a:spcBef>
                <a:spcPts val="1200"/>
              </a:spcBef>
              <a:spcAft>
                <a:spcPts val="1200"/>
              </a:spcAft>
              <a:buNone/>
            </a:pPr>
            <a:r>
              <a:rPr lang="ru">
                <a:solidFill>
                  <a:srgbClr val="333333"/>
                </a:solidFill>
                <a:highlight>
                  <a:srgbClr val="FFFFFF"/>
                </a:highlight>
              </a:rPr>
              <a:t>Программная платформа, основанная на движке V8, превращающая JavaScript из узкоспециализированного языка в язык общего назначения. Node.js добавляет возможность JavaScript взаимодействовать с устройствами ввода-вывода через свой API, написанный на C++, подключать другие внешние библиотеки, написанные на разных языках, обеспечивая вызовы к ним из JavaScript-кода.</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Npm</a:t>
            </a:r>
            <a:endParaRPr/>
          </a:p>
        </p:txBody>
      </p:sp>
      <p:sp>
        <p:nvSpPr>
          <p:cNvPr id="355" name="Google Shape;35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Npm - Node Package Manager</a:t>
            </a:r>
            <a:endParaRPr>
              <a:solidFill>
                <a:schemeClr val="dk1"/>
              </a:solidFill>
            </a:endParaRPr>
          </a:p>
          <a:p>
            <a:pPr indent="0" lvl="0" marL="0" rtl="0" algn="l">
              <a:spcBef>
                <a:spcPts val="1200"/>
              </a:spcBef>
              <a:spcAft>
                <a:spcPts val="0"/>
              </a:spcAft>
              <a:buNone/>
            </a:pPr>
            <a:r>
              <a:rPr lang="ru">
                <a:solidFill>
                  <a:schemeClr val="dk1"/>
                </a:solidFill>
                <a:highlight>
                  <a:srgbClr val="FFFFFF"/>
                </a:highlight>
              </a:rPr>
              <a:t>Менеджер пакетов, входящий в состав Node.js.</a:t>
            </a:r>
            <a:endParaRPr>
              <a:solidFill>
                <a:schemeClr val="dk1"/>
              </a:solidFill>
              <a:highlight>
                <a:srgbClr val="FFFFFF"/>
              </a:highlight>
            </a:endParaRPr>
          </a:p>
          <a:p>
            <a:pPr indent="0" lvl="0" marL="0" rtl="0" algn="l">
              <a:spcBef>
                <a:spcPts val="1200"/>
              </a:spcBef>
              <a:spcAft>
                <a:spcPts val="0"/>
              </a:spcAft>
              <a:buNone/>
            </a:pPr>
            <a:r>
              <a:rPr lang="ru">
                <a:solidFill>
                  <a:schemeClr val="dk1"/>
                </a:solidFill>
                <a:highlight>
                  <a:srgbClr val="FFFFFF"/>
                </a:highlight>
              </a:rPr>
              <a:t>NPM состоит из двух основных частей:</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ru">
                <a:solidFill>
                  <a:schemeClr val="dk1"/>
                </a:solidFill>
              </a:rPr>
              <a:t>инструмент CLI (command-line interface – интерфейс командной строки) для публикации и загрузки пакетов</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онлайн-репозиторий, в котором размещаются пакеты JavaScript.</a:t>
            </a:r>
            <a:endParaRPr>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Документы</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Документ - это тело ответа HTTP-запроса. Он может иметь несколько типов (MIME-типы):</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text/html</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text/css</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text/javascript</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image/png</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video/mp4</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и так далее…</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подключить библиотеки</a:t>
            </a:r>
            <a:endParaRPr/>
          </a:p>
        </p:txBody>
      </p:sp>
      <p:sp>
        <p:nvSpPr>
          <p:cNvPr id="361" name="Google Shape;36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Вариант с CDN</a:t>
            </a:r>
            <a:endParaRPr>
              <a:solidFill>
                <a:schemeClr val="dk1"/>
              </a:solidFill>
            </a:endParaRPr>
          </a:p>
          <a:p>
            <a:pPr indent="0" lvl="0" marL="0" rtl="0" algn="l">
              <a:spcBef>
                <a:spcPts val="2400"/>
              </a:spcBef>
              <a:spcAft>
                <a:spcPts val="0"/>
              </a:spcAft>
              <a:buNone/>
            </a:pPr>
            <a:r>
              <a:t/>
            </a:r>
            <a:endParaRPr>
              <a:solidFill>
                <a:schemeClr val="dk1"/>
              </a:solidFill>
            </a:endParaRPr>
          </a:p>
          <a:p>
            <a:pPr indent="0" lvl="0" marL="0" rtl="0" algn="l">
              <a:spcBef>
                <a:spcPts val="2400"/>
              </a:spcBef>
              <a:spcAft>
                <a:spcPts val="0"/>
              </a:spcAft>
              <a:buNone/>
            </a:pPr>
            <a:r>
              <a:t/>
            </a:r>
            <a:endParaRPr>
              <a:solidFill>
                <a:schemeClr val="dk1"/>
              </a:solidFill>
            </a:endParaRPr>
          </a:p>
          <a:p>
            <a:pPr indent="-342900" lvl="0" marL="457200" rtl="0" algn="l">
              <a:spcBef>
                <a:spcPts val="2400"/>
              </a:spcBef>
              <a:spcAft>
                <a:spcPts val="0"/>
              </a:spcAft>
              <a:buClr>
                <a:schemeClr val="dk1"/>
              </a:buClr>
              <a:buSzPts val="1800"/>
              <a:buChar char="●"/>
            </a:pPr>
            <a:r>
              <a:rPr lang="ru">
                <a:solidFill>
                  <a:schemeClr val="dk1"/>
                </a:solidFill>
              </a:rPr>
              <a:t>Вариант с Npm</a:t>
            </a:r>
            <a:endParaRPr>
              <a:solidFill>
                <a:schemeClr val="dk1"/>
              </a:solidFill>
            </a:endParaRPr>
          </a:p>
        </p:txBody>
      </p:sp>
      <p:pic>
        <p:nvPicPr>
          <p:cNvPr id="362" name="Google Shape;362;p62"/>
          <p:cNvPicPr preferRelativeResize="0"/>
          <p:nvPr/>
        </p:nvPicPr>
        <p:blipFill>
          <a:blip r:embed="rId3">
            <a:alphaModFix/>
          </a:blip>
          <a:stretch>
            <a:fillRect/>
          </a:stretch>
        </p:blipFill>
        <p:spPr>
          <a:xfrm>
            <a:off x="447675" y="1703550"/>
            <a:ext cx="7820025" cy="687225"/>
          </a:xfrm>
          <a:prstGeom prst="rect">
            <a:avLst/>
          </a:prstGeom>
          <a:noFill/>
          <a:ln>
            <a:noFill/>
          </a:ln>
        </p:spPr>
      </p:pic>
      <p:pic>
        <p:nvPicPr>
          <p:cNvPr id="363" name="Google Shape;363;p62"/>
          <p:cNvPicPr preferRelativeResize="0"/>
          <p:nvPr/>
        </p:nvPicPr>
        <p:blipFill>
          <a:blip r:embed="rId4">
            <a:alphaModFix/>
          </a:blip>
          <a:stretch>
            <a:fillRect/>
          </a:stretch>
        </p:blipFill>
        <p:spPr>
          <a:xfrm>
            <a:off x="447675" y="3638550"/>
            <a:ext cx="4857750" cy="801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Npm (как работает)</a:t>
            </a:r>
            <a:endParaRPr/>
          </a:p>
        </p:txBody>
      </p:sp>
      <p:sp>
        <p:nvSpPr>
          <p:cNvPr id="369" name="Google Shape;369;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ru">
                <a:solidFill>
                  <a:schemeClr val="dk1"/>
                </a:solidFill>
              </a:rPr>
              <a:t>Скачиваем нужные нам зависимости</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У нас появляется директория node_modules со всеми зависимостями</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Подключаем нужный нам пакет</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370" name="Google Shape;370;p63"/>
          <p:cNvPicPr preferRelativeResize="0"/>
          <p:nvPr/>
        </p:nvPicPr>
        <p:blipFill>
          <a:blip r:embed="rId3">
            <a:alphaModFix/>
          </a:blip>
          <a:stretch>
            <a:fillRect/>
          </a:stretch>
        </p:blipFill>
        <p:spPr>
          <a:xfrm>
            <a:off x="409575" y="1676400"/>
            <a:ext cx="5276850" cy="1238250"/>
          </a:xfrm>
          <a:prstGeom prst="rect">
            <a:avLst/>
          </a:prstGeom>
          <a:noFill/>
          <a:ln>
            <a:noFill/>
          </a:ln>
        </p:spPr>
      </p:pic>
      <p:pic>
        <p:nvPicPr>
          <p:cNvPr id="371" name="Google Shape;371;p63"/>
          <p:cNvPicPr preferRelativeResize="0"/>
          <p:nvPr/>
        </p:nvPicPr>
        <p:blipFill>
          <a:blip r:embed="rId4">
            <a:alphaModFix/>
          </a:blip>
          <a:stretch>
            <a:fillRect/>
          </a:stretch>
        </p:blipFill>
        <p:spPr>
          <a:xfrm>
            <a:off x="409575" y="3667125"/>
            <a:ext cx="7162800" cy="1238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4"/>
          <p:cNvPicPr preferRelativeResize="0"/>
          <p:nvPr/>
        </p:nvPicPr>
        <p:blipFill>
          <a:blip r:embed="rId3">
            <a:alphaModFix/>
          </a:blip>
          <a:stretch>
            <a:fillRect/>
          </a:stretch>
        </p:blipFill>
        <p:spPr>
          <a:xfrm>
            <a:off x="1526698" y="287777"/>
            <a:ext cx="6090601" cy="4567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Npm (создаем свой модуль)</a:t>
            </a:r>
            <a:endParaRPr/>
          </a:p>
        </p:txBody>
      </p:sp>
      <p:sp>
        <p:nvSpPr>
          <p:cNvPr id="382" name="Google Shape;382;p65"/>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latin typeface="Roboto Mono"/>
                <a:ea typeface="Roboto Mono"/>
                <a:cs typeface="Roboto Mono"/>
                <a:sym typeface="Roboto Mono"/>
              </a:rPr>
              <a:t>npm init </a:t>
            </a:r>
            <a:r>
              <a:rPr lang="ru">
                <a:solidFill>
                  <a:schemeClr val="dk1"/>
                </a:solidFill>
              </a:rPr>
              <a:t>- инициализируем свое приложение</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latin typeface="Roboto Mono"/>
                <a:ea typeface="Roboto Mono"/>
                <a:cs typeface="Roboto Mono"/>
                <a:sym typeface="Roboto Mono"/>
              </a:rPr>
              <a:t>package.json </a:t>
            </a:r>
            <a:r>
              <a:rPr lang="ru">
                <a:solidFill>
                  <a:schemeClr val="dk1"/>
                </a:solidFill>
              </a:rPr>
              <a:t>- файл с описанием приложения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package-lock.json </a:t>
            </a:r>
            <a:r>
              <a:rPr lang="ru">
                <a:solidFill>
                  <a:schemeClr val="dk1"/>
                </a:solidFill>
              </a:rPr>
              <a:t>- файл с версиями зависимостей</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Npm (создаем свой модуль)</a:t>
            </a:r>
            <a:endParaRPr/>
          </a:p>
        </p:txBody>
      </p:sp>
      <p:pic>
        <p:nvPicPr>
          <p:cNvPr id="388" name="Google Shape;388;p66"/>
          <p:cNvPicPr preferRelativeResize="0"/>
          <p:nvPr/>
        </p:nvPicPr>
        <p:blipFill>
          <a:blip r:embed="rId3">
            <a:alphaModFix/>
          </a:blip>
          <a:stretch>
            <a:fillRect/>
          </a:stretch>
        </p:blipFill>
        <p:spPr>
          <a:xfrm>
            <a:off x="2033588" y="1212298"/>
            <a:ext cx="5076826" cy="3626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Работа с сетью</a:t>
            </a:r>
            <a:endParaRPr/>
          </a:p>
        </p:txBody>
      </p:sp>
      <p:sp>
        <p:nvSpPr>
          <p:cNvPr id="394" name="Google Shape;394;p67"/>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https://developer.mozilla.org/ru/docs/Web/Guide/AJAX</a:t>
            </a:r>
            <a:endParaRPr sz="1800">
              <a:solidFill>
                <a:srgbClr val="59595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Протокол HTTP</a:t>
            </a:r>
            <a:endParaRPr/>
          </a:p>
        </p:txBody>
      </p:sp>
      <p:pic>
        <p:nvPicPr>
          <p:cNvPr id="400" name="Google Shape;400;p68"/>
          <p:cNvPicPr preferRelativeResize="0"/>
          <p:nvPr/>
        </p:nvPicPr>
        <p:blipFill>
          <a:blip r:embed="rId3">
            <a:alphaModFix/>
          </a:blip>
          <a:stretch>
            <a:fillRect/>
          </a:stretch>
        </p:blipFill>
        <p:spPr>
          <a:xfrm>
            <a:off x="1714500" y="1151075"/>
            <a:ext cx="5715000" cy="3533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Ajax</a:t>
            </a:r>
            <a:endParaRPr/>
          </a:p>
        </p:txBody>
      </p:sp>
      <p:sp>
        <p:nvSpPr>
          <p:cNvPr id="406" name="Google Shape;406;p69"/>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rgbClr val="1B1B1B"/>
                </a:solidFill>
                <a:highlight>
                  <a:srgbClr val="FFFFFF"/>
                </a:highlight>
              </a:rPr>
              <a:t>Ajax означает Асинхронный JavaScript и XML.</a:t>
            </a:r>
            <a:endParaRPr>
              <a:solidFill>
                <a:srgbClr val="1B1B1B"/>
              </a:solidFill>
              <a:highlight>
                <a:srgbClr val="FFFFFF"/>
              </a:highlight>
            </a:endParaRPr>
          </a:p>
          <a:p>
            <a:pPr indent="0" lvl="0" marL="0" rtl="0" algn="l">
              <a:spcBef>
                <a:spcPts val="1200"/>
              </a:spcBef>
              <a:spcAft>
                <a:spcPts val="1200"/>
              </a:spcAft>
              <a:buNone/>
            </a:pPr>
            <a:r>
              <a:rPr lang="ru">
                <a:solidFill>
                  <a:srgbClr val="1B1B1B"/>
                </a:solidFill>
                <a:highlight>
                  <a:srgbClr val="FFFFFF"/>
                </a:highlight>
              </a:rPr>
              <a:t>В основе технологии лежит использование XMLHttpRequest, который позволяет нам отправлять и получать информацию в различных форматах включая XML, HTML и даже текстовые файлы. Самое привлекательное в Ajax — это его асинхронный принцип работы. С помощью этой технологии можно осуществлять взаимодействие с сервером без необходимости перезагрузки страницы. Это позволяет обновлять содержимое страницы частично, в зависимости от действий пользователя.</a:t>
            </a:r>
            <a:endParaRPr>
              <a:solidFill>
                <a:srgbClr val="1B1B1B"/>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передаем по сети</a:t>
            </a:r>
            <a:endParaRPr/>
          </a:p>
        </p:txBody>
      </p:sp>
      <p:sp>
        <p:nvSpPr>
          <p:cNvPr id="412" name="Google Shape;412;p70"/>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B1B1B"/>
              </a:buClr>
              <a:buSzPts val="1800"/>
              <a:buChar char="●"/>
            </a:pPr>
            <a:r>
              <a:rPr lang="ru">
                <a:solidFill>
                  <a:srgbClr val="1B1B1B"/>
                </a:solidFill>
                <a:highlight>
                  <a:srgbClr val="FFFFFF"/>
                </a:highlight>
              </a:rPr>
              <a:t>Текстовые данные</a:t>
            </a:r>
            <a:endParaRPr>
              <a:solidFill>
                <a:srgbClr val="1B1B1B"/>
              </a:solidFill>
              <a:highlight>
                <a:srgbClr val="FFFFFF"/>
              </a:highlight>
            </a:endParaRPr>
          </a:p>
          <a:p>
            <a:pPr indent="-342900" lvl="0" marL="457200" rtl="0" algn="l">
              <a:spcBef>
                <a:spcPts val="0"/>
              </a:spcBef>
              <a:spcAft>
                <a:spcPts val="0"/>
              </a:spcAft>
              <a:buClr>
                <a:srgbClr val="1B1B1B"/>
              </a:buClr>
              <a:buSzPts val="1800"/>
              <a:buChar char="●"/>
            </a:pPr>
            <a:r>
              <a:rPr lang="ru">
                <a:solidFill>
                  <a:srgbClr val="1B1B1B"/>
                </a:solidFill>
                <a:highlight>
                  <a:srgbClr val="FFFFFF"/>
                </a:highlight>
              </a:rPr>
              <a:t>JSON</a:t>
            </a:r>
            <a:endParaRPr>
              <a:solidFill>
                <a:srgbClr val="1B1B1B"/>
              </a:solidFill>
              <a:highlight>
                <a:srgbClr val="FFFFFF"/>
              </a:highlight>
            </a:endParaRPr>
          </a:p>
          <a:p>
            <a:pPr indent="-342900" lvl="0" marL="457200" rtl="0" algn="l">
              <a:spcBef>
                <a:spcPts val="0"/>
              </a:spcBef>
              <a:spcAft>
                <a:spcPts val="0"/>
              </a:spcAft>
              <a:buClr>
                <a:srgbClr val="1B1B1B"/>
              </a:buClr>
              <a:buSzPts val="1800"/>
              <a:buChar char="●"/>
            </a:pPr>
            <a:r>
              <a:rPr lang="ru">
                <a:solidFill>
                  <a:srgbClr val="1B1B1B"/>
                </a:solidFill>
                <a:highlight>
                  <a:srgbClr val="FFFFFF"/>
                </a:highlight>
              </a:rPr>
              <a:t>Бинарные данные</a:t>
            </a:r>
            <a:endParaRPr>
              <a:solidFill>
                <a:srgbClr val="1B1B1B"/>
              </a:solidFill>
              <a:highlight>
                <a:srgbClr val="FFFFFF"/>
              </a:highlight>
            </a:endParaRPr>
          </a:p>
          <a:p>
            <a:pPr indent="-342900" lvl="0" marL="457200" rtl="0" algn="l">
              <a:spcBef>
                <a:spcPts val="0"/>
              </a:spcBef>
              <a:spcAft>
                <a:spcPts val="0"/>
              </a:spcAft>
              <a:buClr>
                <a:srgbClr val="1B1B1B"/>
              </a:buClr>
              <a:buSzPts val="1800"/>
              <a:buChar char="●"/>
            </a:pPr>
            <a:r>
              <a:rPr lang="ru">
                <a:solidFill>
                  <a:srgbClr val="1B1B1B"/>
                </a:solidFill>
                <a:highlight>
                  <a:srgbClr val="FFFFFF"/>
                </a:highlight>
              </a:rPr>
              <a:t>Файлы</a:t>
            </a:r>
            <a:endParaRPr>
              <a:solidFill>
                <a:srgbClr val="1B1B1B"/>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JSON</a:t>
            </a:r>
            <a:endParaRPr/>
          </a:p>
        </p:txBody>
      </p:sp>
      <p:sp>
        <p:nvSpPr>
          <p:cNvPr id="418" name="Google Shape;418;p71"/>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highlight>
                  <a:srgbClr val="FFFFFF"/>
                </a:highlight>
              </a:rPr>
              <a:t>JSON - </a:t>
            </a:r>
            <a:r>
              <a:rPr lang="ru">
                <a:solidFill>
                  <a:srgbClr val="313130"/>
                </a:solidFill>
                <a:highlight>
                  <a:srgbClr val="FFFFFF"/>
                </a:highlight>
              </a:rPr>
              <a:t>это общий формат для представления значений и объектов. Первоначально он был создан для JavaScript, но многие другие языки также имеют библиотеки, которые могут работать с ним.</a:t>
            </a:r>
            <a:endParaRPr>
              <a:solidFill>
                <a:srgbClr val="313130"/>
              </a:solidFill>
              <a:highlight>
                <a:srgbClr val="FFFFFF"/>
              </a:highlight>
            </a:endParaRPr>
          </a:p>
        </p:txBody>
      </p:sp>
      <p:pic>
        <p:nvPicPr>
          <p:cNvPr id="419" name="Google Shape;419;p71"/>
          <p:cNvPicPr preferRelativeResize="0"/>
          <p:nvPr/>
        </p:nvPicPr>
        <p:blipFill>
          <a:blip r:embed="rId3">
            <a:alphaModFix/>
          </a:blip>
          <a:stretch>
            <a:fillRect/>
          </a:stretch>
        </p:blipFill>
        <p:spPr>
          <a:xfrm>
            <a:off x="1533525" y="2314575"/>
            <a:ext cx="5223626" cy="251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Документы</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По смыслу документы можно разделить на </a:t>
            </a:r>
            <a:r>
              <a:rPr lang="ru" u="sng">
                <a:solidFill>
                  <a:schemeClr val="dk1"/>
                </a:solidFill>
              </a:rPr>
              <a:t>статические</a:t>
            </a:r>
            <a:r>
              <a:rPr lang="ru">
                <a:solidFill>
                  <a:schemeClr val="dk1"/>
                </a:solidFill>
              </a:rPr>
              <a:t> и </a:t>
            </a:r>
            <a:r>
              <a:rPr lang="ru" u="sng">
                <a:solidFill>
                  <a:schemeClr val="dk1"/>
                </a:solidFill>
              </a:rPr>
              <a:t>динамические</a:t>
            </a:r>
            <a:r>
              <a:rPr lang="ru">
                <a:solidFill>
                  <a:schemeClr val="dk1"/>
                </a:solidFill>
              </a:rPr>
              <a:t>.</a:t>
            </a:r>
            <a:endParaRPr>
              <a:solidFill>
                <a:schemeClr val="dk1"/>
              </a:solidFill>
            </a:endParaRPr>
          </a:p>
          <a:p>
            <a:pPr indent="0" lvl="0" marL="0" rtl="0" algn="l">
              <a:spcBef>
                <a:spcPts val="1200"/>
              </a:spcBef>
              <a:spcAft>
                <a:spcPts val="0"/>
              </a:spcAft>
              <a:buNone/>
            </a:pPr>
            <a:r>
              <a:rPr lang="ru">
                <a:solidFill>
                  <a:schemeClr val="dk1"/>
                </a:solidFill>
              </a:rPr>
              <a:t>Статические:</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Файлы на дисках сервера, зачастую с постоянным адресом</a:t>
            </a:r>
            <a:endParaRPr>
              <a:solidFill>
                <a:schemeClr val="dk1"/>
              </a:solidFill>
            </a:endParaRPr>
          </a:p>
          <a:p>
            <a:pPr indent="0" lvl="0" marL="0" rtl="0" algn="l">
              <a:spcBef>
                <a:spcPts val="1200"/>
              </a:spcBef>
              <a:spcAft>
                <a:spcPts val="0"/>
              </a:spcAft>
              <a:buNone/>
            </a:pPr>
            <a:r>
              <a:rPr lang="ru">
                <a:solidFill>
                  <a:schemeClr val="dk1"/>
                </a:solidFill>
              </a:rPr>
              <a:t>Динамические:</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Создаются на каждый запрос</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Содержимое зависит от внешних факторов (пользователя, времени и тд)</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Адрес может меняться (может быть и постоянным)</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Blob </a:t>
            </a:r>
            <a:endParaRPr/>
          </a:p>
        </p:txBody>
      </p:sp>
      <p:sp>
        <p:nvSpPr>
          <p:cNvPr id="425" name="Google Shape;425;p72"/>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highlight>
                  <a:srgbClr val="FFFFFF"/>
                </a:highlight>
              </a:rPr>
              <a:t>Blob</a:t>
            </a:r>
            <a:r>
              <a:rPr lang="ru">
                <a:solidFill>
                  <a:schemeClr val="dk1"/>
                </a:solidFill>
                <a:highlight>
                  <a:srgbClr val="FFFFFF"/>
                </a:highlight>
              </a:rPr>
              <a:t> - </a:t>
            </a:r>
            <a:r>
              <a:rPr lang="ru">
                <a:solidFill>
                  <a:srgbClr val="313130"/>
                </a:solidFill>
                <a:highlight>
                  <a:srgbClr val="FFFFFF"/>
                </a:highlight>
              </a:rPr>
              <a:t>это объект в JavaScript, который позволяет работать с бинарными данными.</a:t>
            </a:r>
            <a:endParaRPr>
              <a:solidFill>
                <a:srgbClr val="313130"/>
              </a:solidFill>
              <a:highlight>
                <a:srgbClr val="FFFFFF"/>
              </a:highlight>
            </a:endParaRPr>
          </a:p>
        </p:txBody>
      </p:sp>
      <p:pic>
        <p:nvPicPr>
          <p:cNvPr id="426" name="Google Shape;426;p72"/>
          <p:cNvPicPr preferRelativeResize="0"/>
          <p:nvPr/>
        </p:nvPicPr>
        <p:blipFill>
          <a:blip r:embed="rId3">
            <a:alphaModFix/>
          </a:blip>
          <a:stretch>
            <a:fillRect/>
          </a:stretch>
        </p:blipFill>
        <p:spPr>
          <a:xfrm>
            <a:off x="500250" y="2372175"/>
            <a:ext cx="7872146" cy="977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FormData</a:t>
            </a:r>
            <a:endParaRPr/>
          </a:p>
        </p:txBody>
      </p:sp>
      <p:sp>
        <p:nvSpPr>
          <p:cNvPr id="432" name="Google Shape;432;p73"/>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highlight>
                  <a:srgbClr val="FFFFFF"/>
                </a:highlight>
              </a:rPr>
              <a:t>FormData</a:t>
            </a:r>
            <a:r>
              <a:rPr lang="ru">
                <a:solidFill>
                  <a:schemeClr val="dk1"/>
                </a:solidFill>
                <a:highlight>
                  <a:srgbClr val="FFFFFF"/>
                </a:highlight>
              </a:rPr>
              <a:t> - </a:t>
            </a:r>
            <a:r>
              <a:rPr lang="ru">
                <a:solidFill>
                  <a:srgbClr val="313130"/>
                </a:solidFill>
                <a:highlight>
                  <a:srgbClr val="FFFFFF"/>
                </a:highlight>
              </a:rPr>
              <a:t>объект JavaScript, который позволяет работать с формами и файлами. </a:t>
            </a:r>
            <a:endParaRPr>
              <a:solidFill>
                <a:srgbClr val="313130"/>
              </a:solidFill>
              <a:highlight>
                <a:srgbClr val="FFFFFF"/>
              </a:highlight>
            </a:endParaRPr>
          </a:p>
        </p:txBody>
      </p:sp>
      <p:pic>
        <p:nvPicPr>
          <p:cNvPr id="433" name="Google Shape;433;p73"/>
          <p:cNvPicPr preferRelativeResize="0"/>
          <p:nvPr/>
        </p:nvPicPr>
        <p:blipFill>
          <a:blip r:embed="rId3">
            <a:alphaModFix/>
          </a:blip>
          <a:stretch>
            <a:fillRect/>
          </a:stretch>
        </p:blipFill>
        <p:spPr>
          <a:xfrm>
            <a:off x="541650" y="2327610"/>
            <a:ext cx="8060699" cy="164246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a:t>
            </a:r>
            <a:endParaRPr/>
          </a:p>
        </p:txBody>
      </p:sp>
      <p:sp>
        <p:nvSpPr>
          <p:cNvPr id="439" name="Google Shape;439;p74"/>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latin typeface="Roboto Mono"/>
                <a:ea typeface="Roboto Mono"/>
                <a:cs typeface="Roboto Mono"/>
                <a:sym typeface="Roboto Mono"/>
              </a:rPr>
              <a:t>XMLHttpRequest (XHR)</a:t>
            </a:r>
            <a:r>
              <a:rPr lang="ru">
                <a:solidFill>
                  <a:schemeClr val="dk1"/>
                </a:solidFill>
                <a:highlight>
                  <a:srgbClr val="FFFFFF"/>
                </a:highlight>
              </a:rPr>
              <a:t> – это встроенный в браузер объект, который даёт возможность делать HTTP-запросы к серверу без перезагрузки страницы.</a:t>
            </a:r>
            <a:endParaRPr>
              <a:solidFill>
                <a:schemeClr val="dk1"/>
              </a:solidFill>
              <a:highlight>
                <a:srgbClr val="FFFFFF"/>
              </a:highlight>
            </a:endParaRPr>
          </a:p>
          <a:p>
            <a:pPr indent="0" lvl="0" marL="0" rtl="0" algn="l">
              <a:spcBef>
                <a:spcPts val="1200"/>
              </a:spcBef>
              <a:spcAft>
                <a:spcPts val="0"/>
              </a:spcAft>
              <a:buNone/>
            </a:pPr>
            <a:r>
              <a:rPr lang="ru">
                <a:solidFill>
                  <a:schemeClr val="dk1"/>
                </a:solidFill>
                <a:highlight>
                  <a:srgbClr val="FFFFFF"/>
                </a:highlight>
              </a:rPr>
              <a:t>XHR поддерживает 2 режима работы:</a:t>
            </a:r>
            <a:endParaRPr>
              <a:solidFill>
                <a:schemeClr val="dk1"/>
              </a:solidFill>
              <a:highlight>
                <a:srgbClr val="FFFFFF"/>
              </a:highlight>
            </a:endParaRPr>
          </a:p>
          <a:p>
            <a:pPr indent="-342900" lvl="0" marL="457200" rtl="0" algn="l">
              <a:spcBef>
                <a:spcPts val="1200"/>
              </a:spcBef>
              <a:spcAft>
                <a:spcPts val="0"/>
              </a:spcAft>
              <a:buClr>
                <a:schemeClr val="dk1"/>
              </a:buClr>
              <a:buSzPts val="1800"/>
              <a:buChar char="●"/>
            </a:pPr>
            <a:r>
              <a:rPr lang="ru">
                <a:solidFill>
                  <a:schemeClr val="dk1"/>
                </a:solidFill>
                <a:highlight>
                  <a:srgbClr val="FFFFFF"/>
                </a:highlight>
              </a:rPr>
              <a:t>Синхронный</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ru">
                <a:solidFill>
                  <a:schemeClr val="dk1"/>
                </a:solidFill>
                <a:highlight>
                  <a:srgbClr val="FFFFFF"/>
                </a:highlight>
              </a:rPr>
              <a:t>Асинхронный</a:t>
            </a:r>
            <a:endParaRPr>
              <a:solidFill>
                <a:schemeClr val="dk1"/>
              </a:solidFill>
              <a:highlight>
                <a:srgbClr val="FFFFFF"/>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a:t>
            </a:r>
            <a:endParaRPr/>
          </a:p>
        </p:txBody>
      </p:sp>
      <p:sp>
        <p:nvSpPr>
          <p:cNvPr id="445" name="Google Shape;445;p75"/>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Создаем XHR</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Инициализируем его</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Посылаем запрос</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Слушаем ответ</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1. </a:t>
            </a:r>
            <a:r>
              <a:rPr lang="ru"/>
              <a:t>XMLHttpRequest (создаем)</a:t>
            </a:r>
            <a:endParaRPr/>
          </a:p>
        </p:txBody>
      </p:sp>
      <p:pic>
        <p:nvPicPr>
          <p:cNvPr id="451" name="Google Shape;451;p76"/>
          <p:cNvPicPr preferRelativeResize="0"/>
          <p:nvPr/>
        </p:nvPicPr>
        <p:blipFill>
          <a:blip r:embed="rId3">
            <a:alphaModFix/>
          </a:blip>
          <a:stretch>
            <a:fillRect/>
          </a:stretch>
        </p:blipFill>
        <p:spPr>
          <a:xfrm>
            <a:off x="1076325" y="1952625"/>
            <a:ext cx="6991350" cy="1238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2. </a:t>
            </a:r>
            <a:r>
              <a:rPr lang="ru"/>
              <a:t>XMLHttpRequest (инициализируем)</a:t>
            </a:r>
            <a:endParaRPr/>
          </a:p>
        </p:txBody>
      </p:sp>
      <p:pic>
        <p:nvPicPr>
          <p:cNvPr id="457" name="Google Shape;457;p77"/>
          <p:cNvPicPr preferRelativeResize="0"/>
          <p:nvPr/>
        </p:nvPicPr>
        <p:blipFill>
          <a:blip r:embed="rId3">
            <a:alphaModFix/>
          </a:blip>
          <a:stretch>
            <a:fillRect/>
          </a:stretch>
        </p:blipFill>
        <p:spPr>
          <a:xfrm>
            <a:off x="152400" y="2087313"/>
            <a:ext cx="8839202" cy="96888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3. </a:t>
            </a:r>
            <a:r>
              <a:rPr lang="ru"/>
              <a:t>XMLHttpRequest (посылаем запрос)</a:t>
            </a:r>
            <a:endParaRPr/>
          </a:p>
        </p:txBody>
      </p:sp>
      <p:pic>
        <p:nvPicPr>
          <p:cNvPr id="463" name="Google Shape;463;p78"/>
          <p:cNvPicPr preferRelativeResize="0"/>
          <p:nvPr/>
        </p:nvPicPr>
        <p:blipFill>
          <a:blip r:embed="rId3">
            <a:alphaModFix/>
          </a:blip>
          <a:stretch>
            <a:fillRect/>
          </a:stretch>
        </p:blipFill>
        <p:spPr>
          <a:xfrm>
            <a:off x="2800350" y="1952625"/>
            <a:ext cx="3543300" cy="12382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4. </a:t>
            </a:r>
            <a:r>
              <a:rPr lang="ru"/>
              <a:t>XMLHttpRequest (слушаем ответ)</a:t>
            </a:r>
            <a:endParaRPr/>
          </a:p>
        </p:txBody>
      </p:sp>
      <p:pic>
        <p:nvPicPr>
          <p:cNvPr id="469" name="Google Shape;469;p79"/>
          <p:cNvPicPr preferRelativeResize="0"/>
          <p:nvPr/>
        </p:nvPicPr>
        <p:blipFill>
          <a:blip r:embed="rId3">
            <a:alphaModFix/>
          </a:blip>
          <a:stretch>
            <a:fillRect/>
          </a:stretch>
        </p:blipFill>
        <p:spPr>
          <a:xfrm>
            <a:off x="587263" y="1017725"/>
            <a:ext cx="7969463" cy="382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(слушаем ответ)</a:t>
            </a:r>
            <a:endParaRPr/>
          </a:p>
        </p:txBody>
      </p:sp>
      <p:sp>
        <p:nvSpPr>
          <p:cNvPr id="475" name="Google Shape;475;p80"/>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После получения ответа мы можем достать его из xhr</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latin typeface="Roboto Mono"/>
                <a:ea typeface="Roboto Mono"/>
                <a:cs typeface="Roboto Mono"/>
                <a:sym typeface="Roboto Mono"/>
              </a:rPr>
              <a:t>status</a:t>
            </a:r>
            <a:r>
              <a:rPr lang="ru">
                <a:solidFill>
                  <a:schemeClr val="dk1"/>
                </a:solidFill>
              </a:rPr>
              <a:t> - HTTP статус ответа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statusText</a:t>
            </a:r>
            <a:r>
              <a:rPr lang="ru">
                <a:solidFill>
                  <a:schemeClr val="dk1"/>
                </a:solidFill>
              </a:rPr>
              <a:t> - текстовых HTTP статус ответа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response</a:t>
            </a:r>
            <a:r>
              <a:rPr lang="ru">
                <a:solidFill>
                  <a:schemeClr val="dk1"/>
                </a:solidFill>
              </a:rPr>
              <a:t> - тело ответа</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(асинхронный запрос)</a:t>
            </a:r>
            <a:endParaRPr/>
          </a:p>
        </p:txBody>
      </p:sp>
      <p:pic>
        <p:nvPicPr>
          <p:cNvPr id="481" name="Google Shape;481;p81"/>
          <p:cNvPicPr preferRelativeResize="0"/>
          <p:nvPr/>
        </p:nvPicPr>
        <p:blipFill>
          <a:blip r:embed="rId3">
            <a:alphaModFix/>
          </a:blip>
          <a:stretch>
            <a:fillRect/>
          </a:stretch>
        </p:blipFill>
        <p:spPr>
          <a:xfrm>
            <a:off x="708488" y="1017725"/>
            <a:ext cx="7727035"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Ресурсы</a:t>
            </a:r>
            <a:endParaRPr/>
          </a:p>
        </p:txBody>
      </p:sp>
      <p:pic>
        <p:nvPicPr>
          <p:cNvPr id="91" name="Google Shape;91;p19"/>
          <p:cNvPicPr preferRelativeResize="0"/>
          <p:nvPr/>
        </p:nvPicPr>
        <p:blipFill>
          <a:blip r:embed="rId3">
            <a:alphaModFix/>
          </a:blip>
          <a:stretch>
            <a:fillRect/>
          </a:stretch>
        </p:blipFill>
        <p:spPr>
          <a:xfrm>
            <a:off x="311700" y="1152479"/>
            <a:ext cx="8520601" cy="195702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(синхронный запрос)</a:t>
            </a:r>
            <a:endParaRPr/>
          </a:p>
        </p:txBody>
      </p:sp>
      <p:pic>
        <p:nvPicPr>
          <p:cNvPr id="487" name="Google Shape;487;p82"/>
          <p:cNvPicPr preferRelativeResize="0"/>
          <p:nvPr/>
        </p:nvPicPr>
        <p:blipFill>
          <a:blip r:embed="rId3">
            <a:alphaModFix/>
          </a:blip>
          <a:stretch>
            <a:fillRect/>
          </a:stretch>
        </p:blipFill>
        <p:spPr>
          <a:xfrm>
            <a:off x="152400" y="1170125"/>
            <a:ext cx="8839199" cy="355635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(тип ответа)</a:t>
            </a:r>
            <a:endParaRPr/>
          </a:p>
        </p:txBody>
      </p:sp>
      <p:sp>
        <p:nvSpPr>
          <p:cNvPr id="493" name="Google Shape;493;p83"/>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text - строка</a:t>
            </a:r>
            <a:endParaRPr>
              <a:solidFill>
                <a:schemeClr val="dk1"/>
              </a:solidFill>
              <a:latin typeface="Roboto Mono"/>
              <a:ea typeface="Roboto Mono"/>
              <a:cs typeface="Roboto Mono"/>
              <a:sym typeface="Roboto Mono"/>
            </a:endParaRPr>
          </a:p>
          <a:p>
            <a:pPr indent="-342900" lvl="0" marL="457200" rtl="0" algn="l">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arrayBuffer - ArrayBuffer бинарные данные</a:t>
            </a:r>
            <a:endParaRPr>
              <a:solidFill>
                <a:schemeClr val="dk1"/>
              </a:solidFill>
              <a:latin typeface="Roboto Mono"/>
              <a:ea typeface="Roboto Mono"/>
              <a:cs typeface="Roboto Mono"/>
              <a:sym typeface="Roboto Mono"/>
            </a:endParaRPr>
          </a:p>
          <a:p>
            <a:pPr indent="-342900" lvl="0" marL="457200" rtl="0" algn="l">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blob - Blob бинарные данные</a:t>
            </a:r>
            <a:endParaRPr>
              <a:solidFill>
                <a:schemeClr val="dk1"/>
              </a:solidFill>
              <a:latin typeface="Roboto Mono"/>
              <a:ea typeface="Roboto Mono"/>
              <a:cs typeface="Roboto Mono"/>
              <a:sym typeface="Roboto Mono"/>
            </a:endParaRPr>
          </a:p>
          <a:p>
            <a:pPr indent="-342900" lvl="0" marL="457200" rtl="0" algn="l">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document - XML-документ</a:t>
            </a:r>
            <a:endParaRPr>
              <a:solidFill>
                <a:schemeClr val="dk1"/>
              </a:solidFill>
              <a:latin typeface="Roboto Mono"/>
              <a:ea typeface="Roboto Mono"/>
              <a:cs typeface="Roboto Mono"/>
              <a:sym typeface="Roboto Mono"/>
            </a:endParaRPr>
          </a:p>
          <a:p>
            <a:pPr indent="-342900" lvl="0" marL="457200" rtl="0" algn="l">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json - JSON (автоматически парситься)</a:t>
            </a:r>
            <a:endParaRPr>
              <a:solidFill>
                <a:schemeClr val="dk1"/>
              </a:solidFill>
              <a:latin typeface="Roboto Mono"/>
              <a:ea typeface="Roboto Mono"/>
              <a:cs typeface="Roboto Mono"/>
              <a:sym typeface="Roboto Mono"/>
            </a:endParaRPr>
          </a:p>
        </p:txBody>
      </p:sp>
      <p:pic>
        <p:nvPicPr>
          <p:cNvPr id="494" name="Google Shape;494;p83"/>
          <p:cNvPicPr preferRelativeResize="0"/>
          <p:nvPr/>
        </p:nvPicPr>
        <p:blipFill>
          <a:blip r:embed="rId3">
            <a:alphaModFix/>
          </a:blip>
          <a:stretch>
            <a:fillRect/>
          </a:stretch>
        </p:blipFill>
        <p:spPr>
          <a:xfrm>
            <a:off x="438150" y="3124200"/>
            <a:ext cx="6134100" cy="1238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(состояние запроса)</a:t>
            </a:r>
            <a:endParaRPr/>
          </a:p>
        </p:txBody>
      </p:sp>
      <p:sp>
        <p:nvSpPr>
          <p:cNvPr id="500" name="Google Shape;500;p84"/>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UNSET = 0 </a:t>
            </a:r>
            <a:r>
              <a:rPr lang="ru">
                <a:solidFill>
                  <a:schemeClr val="dk1"/>
                </a:solidFill>
              </a:rPr>
              <a:t>- исходное состояние</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OPENED = 1</a:t>
            </a:r>
            <a:r>
              <a:rPr lang="ru">
                <a:solidFill>
                  <a:schemeClr val="dk1"/>
                </a:solidFill>
              </a:rPr>
              <a:t> - вызван метод open</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HEADERS_RECEIVED = 2</a:t>
            </a:r>
            <a:r>
              <a:rPr lang="ru">
                <a:solidFill>
                  <a:schemeClr val="dk1"/>
                </a:solidFill>
              </a:rPr>
              <a:t> - получены заголовки отета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LOADING = 3</a:t>
            </a:r>
            <a:r>
              <a:rPr lang="ru">
                <a:solidFill>
                  <a:schemeClr val="dk1"/>
                </a:solidFill>
              </a:rPr>
              <a:t> - ответ в процессе передачи</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DONE = 4</a:t>
            </a:r>
            <a:r>
              <a:rPr lang="ru">
                <a:solidFill>
                  <a:schemeClr val="dk1"/>
                </a:solidFill>
              </a:rPr>
              <a:t> - запрос завершен</a:t>
            </a:r>
            <a:endParaRPr>
              <a:solidFill>
                <a:schemeClr val="dk1"/>
              </a:solidFill>
            </a:endParaRPr>
          </a:p>
        </p:txBody>
      </p:sp>
      <p:pic>
        <p:nvPicPr>
          <p:cNvPr id="501" name="Google Shape;501;p84"/>
          <p:cNvPicPr preferRelativeResize="0"/>
          <p:nvPr/>
        </p:nvPicPr>
        <p:blipFill>
          <a:blip r:embed="rId3">
            <a:alphaModFix/>
          </a:blip>
          <a:stretch>
            <a:fillRect/>
          </a:stretch>
        </p:blipFill>
        <p:spPr>
          <a:xfrm>
            <a:off x="4800600" y="2571750"/>
            <a:ext cx="3891575" cy="2190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(отмена запроса)</a:t>
            </a:r>
            <a:endParaRPr/>
          </a:p>
        </p:txBody>
      </p:sp>
      <p:pic>
        <p:nvPicPr>
          <p:cNvPr id="507" name="Google Shape;507;p85"/>
          <p:cNvPicPr preferRelativeResize="0"/>
          <p:nvPr/>
        </p:nvPicPr>
        <p:blipFill>
          <a:blip r:embed="rId3">
            <a:alphaModFix/>
          </a:blip>
          <a:stretch>
            <a:fillRect/>
          </a:stretch>
        </p:blipFill>
        <p:spPr>
          <a:xfrm>
            <a:off x="2714625" y="1952625"/>
            <a:ext cx="3714750" cy="1238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(HTTP-заголовки)</a:t>
            </a:r>
            <a:endParaRPr/>
          </a:p>
        </p:txBody>
      </p:sp>
      <p:pic>
        <p:nvPicPr>
          <p:cNvPr id="513" name="Google Shape;513;p86"/>
          <p:cNvPicPr preferRelativeResize="0"/>
          <p:nvPr/>
        </p:nvPicPr>
        <p:blipFill>
          <a:blip r:embed="rId3">
            <a:alphaModFix/>
          </a:blip>
          <a:stretch>
            <a:fillRect/>
          </a:stretch>
        </p:blipFill>
        <p:spPr>
          <a:xfrm>
            <a:off x="152400" y="1170125"/>
            <a:ext cx="8839202" cy="317154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(POST-запрос)</a:t>
            </a:r>
            <a:endParaRPr/>
          </a:p>
        </p:txBody>
      </p:sp>
      <p:pic>
        <p:nvPicPr>
          <p:cNvPr id="519" name="Google Shape;519;p87"/>
          <p:cNvPicPr preferRelativeResize="0"/>
          <p:nvPr/>
        </p:nvPicPr>
        <p:blipFill>
          <a:blip r:embed="rId3">
            <a:alphaModFix/>
          </a:blip>
          <a:stretch>
            <a:fillRect/>
          </a:stretch>
        </p:blipFill>
        <p:spPr>
          <a:xfrm>
            <a:off x="2059988" y="1093925"/>
            <a:ext cx="5024029" cy="382097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(POST-запрос)</a:t>
            </a:r>
            <a:endParaRPr/>
          </a:p>
        </p:txBody>
      </p:sp>
      <p:pic>
        <p:nvPicPr>
          <p:cNvPr id="525" name="Google Shape;525;p88"/>
          <p:cNvPicPr preferRelativeResize="0"/>
          <p:nvPr/>
        </p:nvPicPr>
        <p:blipFill>
          <a:blip r:embed="rId3">
            <a:alphaModFix/>
          </a:blip>
          <a:stretch>
            <a:fillRect/>
          </a:stretch>
        </p:blipFill>
        <p:spPr>
          <a:xfrm>
            <a:off x="152400" y="1170125"/>
            <a:ext cx="8839198" cy="33581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XMLHttpRequest (прогресс отправки)</a:t>
            </a:r>
            <a:endParaRPr/>
          </a:p>
        </p:txBody>
      </p:sp>
      <p:pic>
        <p:nvPicPr>
          <p:cNvPr id="531" name="Google Shape;531;p89"/>
          <p:cNvPicPr preferRelativeResize="0"/>
          <p:nvPr/>
        </p:nvPicPr>
        <p:blipFill>
          <a:blip r:embed="rId3">
            <a:alphaModFix/>
          </a:blip>
          <a:stretch>
            <a:fillRect/>
          </a:stretch>
        </p:blipFill>
        <p:spPr>
          <a:xfrm>
            <a:off x="152400" y="1170125"/>
            <a:ext cx="8706365" cy="3820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Cookie</a:t>
            </a:r>
            <a:endParaRPr/>
          </a:p>
        </p:txBody>
      </p:sp>
      <p:sp>
        <p:nvSpPr>
          <p:cNvPr id="537" name="Google Shape;537;p90"/>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https://learn.javascript.ru/cookie</a:t>
            </a:r>
            <a:endParaRPr sz="1800">
              <a:solidFill>
                <a:srgbClr val="59595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91"/>
          <p:cNvPicPr preferRelativeResize="0"/>
          <p:nvPr/>
        </p:nvPicPr>
        <p:blipFill>
          <a:blip r:embed="rId3">
            <a:alphaModFix/>
          </a:blip>
          <a:stretch>
            <a:fillRect/>
          </a:stretch>
        </p:blipFill>
        <p:spPr>
          <a:xfrm>
            <a:off x="1344438" y="152400"/>
            <a:ext cx="6455123"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Ресурсы</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20"/>
          <p:cNvPicPr preferRelativeResize="0"/>
          <p:nvPr/>
        </p:nvPicPr>
        <p:blipFill>
          <a:blip r:embed="rId3">
            <a:alphaModFix/>
          </a:blip>
          <a:stretch>
            <a:fillRect/>
          </a:stretch>
        </p:blipFill>
        <p:spPr>
          <a:xfrm>
            <a:off x="311700" y="1152475"/>
            <a:ext cx="8520599" cy="35945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2"/>
          <p:cNvSpPr txBox="1"/>
          <p:nvPr>
            <p:ph idx="1" type="body"/>
          </p:nvPr>
        </p:nvSpPr>
        <p:spPr>
          <a:xfrm>
            <a:off x="1504950" y="2233650"/>
            <a:ext cx="61341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ru" sz="3600">
                <a:solidFill>
                  <a:schemeClr val="dk1"/>
                </a:solidFill>
              </a:rPr>
              <a:t>HTTP is a stateless protocol</a:t>
            </a:r>
            <a:endParaRPr sz="36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a:t>
            </a:r>
            <a:endParaRPr/>
          </a:p>
        </p:txBody>
      </p:sp>
      <p:sp>
        <p:nvSpPr>
          <p:cNvPr id="553" name="Google Shape;553;p93"/>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latin typeface="Roboto Mono"/>
                <a:ea typeface="Roboto Mono"/>
                <a:cs typeface="Roboto Mono"/>
                <a:sym typeface="Roboto Mono"/>
              </a:rPr>
              <a:t>Cookie</a:t>
            </a:r>
            <a:r>
              <a:rPr lang="ru">
                <a:solidFill>
                  <a:schemeClr val="dk1"/>
                </a:solidFill>
              </a:rPr>
              <a:t> - небольшой фрагмент данных, отправленный веб-сервером и хранимый на компьютере пользователя. Веб-клиент всякий раз при попытке открыть страницу соответствующего сайта пересылает этот фрагмент данных веб-серверу в виде HTTP - запросы</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 (спецификация)</a:t>
            </a:r>
            <a:endParaRPr/>
          </a:p>
        </p:txBody>
      </p:sp>
      <p:sp>
        <p:nvSpPr>
          <p:cNvPr id="559" name="Google Shape;559;p94"/>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Браузер должен хранить как минимум 4096 байт кук</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Минимум 20 шт. на домен</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Минимум 300 шт. всего</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Имена не чувствительны к регистру</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1. </a:t>
            </a:r>
            <a:r>
              <a:rPr lang="ru"/>
              <a:t>Cookie (клиент -&gt; сервер)</a:t>
            </a:r>
            <a:endParaRPr/>
          </a:p>
        </p:txBody>
      </p:sp>
      <p:pic>
        <p:nvPicPr>
          <p:cNvPr id="565" name="Google Shape;565;p95"/>
          <p:cNvPicPr preferRelativeResize="0"/>
          <p:nvPr/>
        </p:nvPicPr>
        <p:blipFill>
          <a:blip r:embed="rId3">
            <a:alphaModFix/>
          </a:blip>
          <a:stretch>
            <a:fillRect/>
          </a:stretch>
        </p:blipFill>
        <p:spPr>
          <a:xfrm>
            <a:off x="2276475" y="1743075"/>
            <a:ext cx="4591050" cy="1657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2. </a:t>
            </a:r>
            <a:r>
              <a:rPr lang="ru"/>
              <a:t>Cookie (клиент &lt;- сервер)</a:t>
            </a:r>
            <a:endParaRPr/>
          </a:p>
        </p:txBody>
      </p:sp>
      <p:pic>
        <p:nvPicPr>
          <p:cNvPr id="571" name="Google Shape;571;p96"/>
          <p:cNvPicPr preferRelativeResize="0"/>
          <p:nvPr/>
        </p:nvPicPr>
        <p:blipFill>
          <a:blip r:embed="rId3">
            <a:alphaModFix/>
          </a:blip>
          <a:stretch>
            <a:fillRect/>
          </a:stretch>
        </p:blipFill>
        <p:spPr>
          <a:xfrm>
            <a:off x="1762125" y="1543050"/>
            <a:ext cx="5619750" cy="2057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3. </a:t>
            </a:r>
            <a:r>
              <a:rPr lang="ru"/>
              <a:t>Cookie (клиент -&gt; сервер)</a:t>
            </a:r>
            <a:endParaRPr/>
          </a:p>
        </p:txBody>
      </p:sp>
      <p:pic>
        <p:nvPicPr>
          <p:cNvPr id="577" name="Google Shape;577;p97"/>
          <p:cNvPicPr preferRelativeResize="0"/>
          <p:nvPr/>
        </p:nvPicPr>
        <p:blipFill>
          <a:blip r:embed="rId3">
            <a:alphaModFix/>
          </a:blip>
          <a:stretch>
            <a:fillRect/>
          </a:stretch>
        </p:blipFill>
        <p:spPr>
          <a:xfrm>
            <a:off x="2190750" y="1543050"/>
            <a:ext cx="4762500" cy="2057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4. </a:t>
            </a:r>
            <a:r>
              <a:rPr lang="ru"/>
              <a:t>Cookie (клиент -&gt; сервер)</a:t>
            </a:r>
            <a:endParaRPr/>
          </a:p>
        </p:txBody>
      </p:sp>
      <p:pic>
        <p:nvPicPr>
          <p:cNvPr id="583" name="Google Shape;583;p98"/>
          <p:cNvPicPr preferRelativeResize="0"/>
          <p:nvPr/>
        </p:nvPicPr>
        <p:blipFill>
          <a:blip r:embed="rId3">
            <a:alphaModFix/>
          </a:blip>
          <a:stretch>
            <a:fillRect/>
          </a:stretch>
        </p:blipFill>
        <p:spPr>
          <a:xfrm>
            <a:off x="1762125" y="1543050"/>
            <a:ext cx="5619750" cy="2057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5</a:t>
            </a:r>
            <a:r>
              <a:rPr lang="ru"/>
              <a:t>. Cookie (клиент -&gt; сервер)</a:t>
            </a:r>
            <a:endParaRPr/>
          </a:p>
        </p:txBody>
      </p:sp>
      <p:pic>
        <p:nvPicPr>
          <p:cNvPr id="589" name="Google Shape;589;p99"/>
          <p:cNvPicPr preferRelativeResize="0"/>
          <p:nvPr/>
        </p:nvPicPr>
        <p:blipFill>
          <a:blip r:embed="rId3">
            <a:alphaModFix/>
          </a:blip>
          <a:stretch>
            <a:fillRect/>
          </a:stretch>
        </p:blipFill>
        <p:spPr>
          <a:xfrm>
            <a:off x="2105025" y="1543050"/>
            <a:ext cx="4933950" cy="2057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 (использование)</a:t>
            </a:r>
            <a:endParaRPr/>
          </a:p>
        </p:txBody>
      </p:sp>
      <p:sp>
        <p:nvSpPr>
          <p:cNvPr id="595" name="Google Shape;595;p100"/>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Аутентификация пользователя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Хранение настроек пользователя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Отслеживание сеанса (сессия)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Сбор статистики</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Проведение экспериментов</a:t>
            </a:r>
            <a:endParaRPr>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 (параметры)</a:t>
            </a:r>
            <a:endParaRPr/>
          </a:p>
        </p:txBody>
      </p:sp>
      <p:sp>
        <p:nvSpPr>
          <p:cNvPr id="601" name="Google Shape;601;p101"/>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Expires - дата истечения срока действия куки</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Max-Age - срок действия куки в секундах</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Domain - домен определяет, где доступен файл куки</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Path - урл префикс пути, по которому куки будут доступны</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Secure - куки следует передавать только по HTTPS</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HttpOnly - запрет на получение куки из JavaScript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Протоколы</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Существует большое множество различных сетевых протоколов связи. Самые распространенные:</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TCP</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UPD</a:t>
            </a:r>
            <a:endParaRPr>
              <a:solidFill>
                <a:schemeClr val="dk1"/>
              </a:solidFill>
            </a:endParaRPr>
          </a:p>
          <a:p>
            <a:pPr indent="-342900" lvl="0" marL="457200" rtl="0" algn="l">
              <a:spcBef>
                <a:spcPts val="0"/>
              </a:spcBef>
              <a:spcAft>
                <a:spcPts val="0"/>
              </a:spcAft>
              <a:buClr>
                <a:schemeClr val="dk1"/>
              </a:buClr>
              <a:buSzPts val="1800"/>
              <a:buChar char="●"/>
            </a:pPr>
            <a:r>
              <a:rPr b="1" lang="ru">
                <a:solidFill>
                  <a:schemeClr val="dk1"/>
                </a:solidFill>
              </a:rPr>
              <a:t>HTTP (работает поверх TCP)</a:t>
            </a:r>
            <a:endParaRPr b="1">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FTP</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SSH</a:t>
            </a:r>
            <a:endParaRPr>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 (JavaScript)</a:t>
            </a:r>
            <a:endParaRPr/>
          </a:p>
        </p:txBody>
      </p:sp>
      <p:pic>
        <p:nvPicPr>
          <p:cNvPr id="607" name="Google Shape;607;p102"/>
          <p:cNvPicPr preferRelativeResize="0"/>
          <p:nvPr/>
        </p:nvPicPr>
        <p:blipFill>
          <a:blip r:embed="rId3">
            <a:alphaModFix/>
          </a:blip>
          <a:stretch>
            <a:fillRect/>
          </a:stretch>
        </p:blipFill>
        <p:spPr>
          <a:xfrm>
            <a:off x="152400" y="1792175"/>
            <a:ext cx="8839198" cy="155915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a:t>
            </a:r>
            <a:r>
              <a:rPr lang="ru"/>
              <a:t> (XHR)</a:t>
            </a:r>
            <a:endParaRPr/>
          </a:p>
        </p:txBody>
      </p:sp>
      <p:pic>
        <p:nvPicPr>
          <p:cNvPr id="613" name="Google Shape;613;p103"/>
          <p:cNvPicPr preferRelativeResize="0"/>
          <p:nvPr/>
        </p:nvPicPr>
        <p:blipFill>
          <a:blip r:embed="rId3">
            <a:alphaModFix/>
          </a:blip>
          <a:stretch>
            <a:fillRect/>
          </a:stretch>
        </p:blipFill>
        <p:spPr>
          <a:xfrm>
            <a:off x="152400" y="1827350"/>
            <a:ext cx="8839200" cy="220555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Same Origin Policy</a:t>
            </a:r>
            <a:endParaRPr/>
          </a:p>
        </p:txBody>
      </p:sp>
      <p:sp>
        <p:nvSpPr>
          <p:cNvPr id="619" name="Google Shape;619;p104"/>
          <p:cNvSpPr txBox="1"/>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ru" sz="1800">
                <a:solidFill>
                  <a:srgbClr val="595959"/>
                </a:solidFill>
              </a:rPr>
              <a:t>Подробнее тут </a:t>
            </a:r>
            <a:r>
              <a:rPr lang="ru" sz="1800">
                <a:solidFill>
                  <a:srgbClr val="595959"/>
                </a:solidFill>
              </a:rPr>
              <a:t>https://learn.javascript.ru/fetch-crossorigin</a:t>
            </a:r>
            <a:endParaRPr sz="1800">
              <a:solidFill>
                <a:srgbClr val="59595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a:t>
            </a:r>
            <a:endParaRPr/>
          </a:p>
        </p:txBody>
      </p:sp>
      <p:sp>
        <p:nvSpPr>
          <p:cNvPr id="625" name="Google Shape;625;p105"/>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rPr>
              <a:t>Same Origin Policy (правило ограничения домена) - это важное концепция безопасности работы web-приложения. Она призвана ограничивать возможности пользовательских сценариев из определенного источника по доступу к ресурсам и информации из других источников.</a:t>
            </a:r>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 (источник)</a:t>
            </a:r>
            <a:endParaRPr/>
          </a:p>
        </p:txBody>
      </p:sp>
      <p:sp>
        <p:nvSpPr>
          <p:cNvPr id="631" name="Google Shape;631;p106"/>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rPr>
              <a:t>Два URL считаются имеющими один источник (“same origin”), если у них одинаковый протокол, домен и порт</a:t>
            </a:r>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 (одинаковый источник)</a:t>
            </a:r>
            <a:endParaRPr/>
          </a:p>
        </p:txBody>
      </p:sp>
      <p:sp>
        <p:nvSpPr>
          <p:cNvPr id="637" name="Google Shape;637;p107"/>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http://site.com/my/page.html</a:t>
            </a:r>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 (разные источник)</a:t>
            </a:r>
            <a:endParaRPr/>
          </a:p>
        </p:txBody>
      </p:sp>
      <p:sp>
        <p:nvSpPr>
          <p:cNvPr id="643" name="Google Shape;643;p108"/>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indent="-342900" lvl="0" marL="457200" rtl="0" algn="l">
              <a:spcBef>
                <a:spcPts val="0"/>
              </a:spcBef>
              <a:spcAft>
                <a:spcPts val="0"/>
              </a:spcAft>
              <a:buClr>
                <a:schemeClr val="dk1"/>
              </a:buClr>
              <a:buSzPts val="1800"/>
              <a:buFont typeface="Roboto"/>
              <a:buChar char="●"/>
            </a:pPr>
            <a:r>
              <a:rPr lang="ru">
                <a:solidFill>
                  <a:schemeClr val="dk1"/>
                </a:solidFill>
              </a:rPr>
              <a:t>http://</a:t>
            </a:r>
            <a:r>
              <a:rPr b="1" lang="ru">
                <a:solidFill>
                  <a:schemeClr val="dk1"/>
                </a:solidFill>
              </a:rPr>
              <a:t>www</a:t>
            </a:r>
            <a:r>
              <a:rPr lang="ru">
                <a:solidFill>
                  <a:schemeClr val="dk1"/>
                </a:solidFill>
              </a:rPr>
              <a:t>.site.com (другой домен)</a:t>
            </a:r>
            <a:endParaRPr>
              <a:solidFill>
                <a:schemeClr val="dk1"/>
              </a:solidFill>
            </a:endParaRPr>
          </a:p>
          <a:p>
            <a:pPr indent="-342900" lvl="0" marL="457200" rtl="0" algn="l">
              <a:spcBef>
                <a:spcPts val="0"/>
              </a:spcBef>
              <a:spcAft>
                <a:spcPts val="0"/>
              </a:spcAft>
              <a:buClr>
                <a:schemeClr val="dk1"/>
              </a:buClr>
              <a:buSzPts val="1800"/>
              <a:buFont typeface="Roboto"/>
              <a:buChar char="●"/>
            </a:pPr>
            <a:r>
              <a:rPr lang="ru">
                <a:solidFill>
                  <a:schemeClr val="dk1"/>
                </a:solidFill>
              </a:rPr>
              <a:t>http://site.</a:t>
            </a:r>
            <a:r>
              <a:rPr b="1" lang="ru">
                <a:solidFill>
                  <a:schemeClr val="dk1"/>
                </a:solidFill>
              </a:rPr>
              <a:t>org</a:t>
            </a:r>
            <a:r>
              <a:rPr lang="ru">
                <a:solidFill>
                  <a:schemeClr val="dk1"/>
                </a:solidFill>
              </a:rPr>
              <a:t> (другой домен)</a:t>
            </a:r>
            <a:endParaRPr>
              <a:solidFill>
                <a:schemeClr val="dk1"/>
              </a:solidFill>
            </a:endParaRPr>
          </a:p>
          <a:p>
            <a:pPr indent="-342900" lvl="0" marL="457200" rtl="0" algn="l">
              <a:spcBef>
                <a:spcPts val="0"/>
              </a:spcBef>
              <a:spcAft>
                <a:spcPts val="0"/>
              </a:spcAft>
              <a:buClr>
                <a:schemeClr val="dk1"/>
              </a:buClr>
              <a:buSzPts val="1800"/>
              <a:buFont typeface="Roboto"/>
              <a:buChar char="●"/>
            </a:pPr>
            <a:r>
              <a:rPr b="1" lang="ru">
                <a:solidFill>
                  <a:schemeClr val="dk1"/>
                </a:solidFill>
              </a:rPr>
              <a:t>https</a:t>
            </a:r>
            <a:r>
              <a:rPr lang="ru">
                <a:solidFill>
                  <a:schemeClr val="dk1"/>
                </a:solidFill>
              </a:rPr>
              <a:t>://site.com (другой протокол)</a:t>
            </a:r>
            <a:endParaRPr>
              <a:solidFill>
                <a:schemeClr val="dk1"/>
              </a:solidFill>
            </a:endParaRPr>
          </a:p>
          <a:p>
            <a:pPr indent="-342900" lvl="0" marL="457200" rtl="0" algn="l">
              <a:spcBef>
                <a:spcPts val="0"/>
              </a:spcBef>
              <a:spcAft>
                <a:spcPts val="0"/>
              </a:spcAft>
              <a:buClr>
                <a:schemeClr val="dk1"/>
              </a:buClr>
              <a:buSzPts val="1800"/>
              <a:buFont typeface="Roboto"/>
              <a:buChar char="●"/>
            </a:pPr>
            <a:r>
              <a:rPr lang="ru">
                <a:solidFill>
                  <a:schemeClr val="dk1"/>
                </a:solidFill>
              </a:rPr>
              <a:t>http://site.com:</a:t>
            </a:r>
            <a:r>
              <a:rPr b="1" lang="ru">
                <a:solidFill>
                  <a:schemeClr val="dk1"/>
                </a:solidFill>
              </a:rPr>
              <a:t>8080</a:t>
            </a:r>
            <a:r>
              <a:rPr lang="ru">
                <a:solidFill>
                  <a:schemeClr val="dk1"/>
                </a:solidFill>
              </a:rPr>
              <a:t> (другой порт)</a:t>
            </a:r>
            <a:endParaRPr>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 (типы взаимодействия с ресурсами)</a:t>
            </a:r>
            <a:endParaRPr/>
          </a:p>
        </p:txBody>
      </p:sp>
      <p:sp>
        <p:nvSpPr>
          <p:cNvPr id="649" name="Google Shape;649;p109"/>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Roboto"/>
              <a:buChar char="●"/>
            </a:pPr>
            <a:r>
              <a:rPr lang="ru">
                <a:solidFill>
                  <a:schemeClr val="dk1"/>
                </a:solidFill>
              </a:rPr>
              <a:t>Запись в ресурсы - переходы по ссылкам, редиректы, сабмит форм</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Встраивание ресурсов в другие ресурсы - добавление JavaScript, CSS, Images и тд с помощью HTML тегов</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Чтение из других ресурсов - чтение ответов на запросы, получение доступа к содержимому встроенного ресурса</a:t>
            </a:r>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Same Origin Policy (типы взаимодействия с ресурсами)</a:t>
            </a:r>
            <a:endParaRPr/>
          </a:p>
        </p:txBody>
      </p:sp>
      <p:sp>
        <p:nvSpPr>
          <p:cNvPr id="655" name="Google Shape;655;p110"/>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Roboto"/>
              <a:buChar char="●"/>
            </a:pPr>
            <a:r>
              <a:rPr lang="ru">
                <a:solidFill>
                  <a:schemeClr val="dk1"/>
                </a:solidFill>
              </a:rPr>
              <a:t>Cross Origin “Запись” - обычно разрешена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Cross Origin “Встраивание” - обычно разрешено</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Cross Origin “Чтение” - по-умолчанию запрещено</a:t>
            </a:r>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Cookie</a:t>
            </a:r>
            <a:r>
              <a:rPr lang="ru"/>
              <a:t> (samesite)</a:t>
            </a:r>
            <a:endParaRPr/>
          </a:p>
        </p:txBody>
      </p:sp>
      <p:sp>
        <p:nvSpPr>
          <p:cNvPr id="661" name="Google Shape;661;p111"/>
          <p:cNvSpPr txBox="1"/>
          <p:nvPr>
            <p:ph idx="1" type="body"/>
          </p:nvPr>
        </p:nvSpPr>
        <p:spPr>
          <a:xfrm>
            <a:off x="311700" y="1152475"/>
            <a:ext cx="806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accent2"/>
                </a:solidFill>
                <a:highlight>
                  <a:srgbClr val="FFFFFF"/>
                </a:highlight>
              </a:rPr>
              <a:t>Samesite — сравнительно новый параметр кук, предоставляющий дополнительный контроль над их передачей согласно Origin policy. Важно заметить, что данная настройка работает только с </a:t>
            </a:r>
            <a:r>
              <a:rPr b="1" lang="ru">
                <a:solidFill>
                  <a:schemeClr val="accent2"/>
                </a:solidFill>
                <a:highlight>
                  <a:srgbClr val="FFFFFF"/>
                </a:highlight>
              </a:rPr>
              <a:t>secure</a:t>
            </a:r>
            <a:r>
              <a:rPr lang="ru">
                <a:solidFill>
                  <a:schemeClr val="accent2"/>
                </a:solidFill>
                <a:highlight>
                  <a:srgbClr val="FFFFFF"/>
                </a:highlight>
              </a:rPr>
              <a:t> cookies.</a:t>
            </a:r>
            <a:endParaRPr>
              <a:solidFill>
                <a:schemeClr val="accent2"/>
              </a:solidFill>
              <a:highlight>
                <a:srgbClr val="FFFFFF"/>
              </a:highlight>
            </a:endParaRPr>
          </a:p>
          <a:p>
            <a:pPr indent="0" lvl="0" marL="0" rtl="0" algn="l">
              <a:spcBef>
                <a:spcPts val="1800"/>
              </a:spcBef>
              <a:spcAft>
                <a:spcPts val="1800"/>
              </a:spcAft>
              <a:buNone/>
            </a:pPr>
            <a:r>
              <a:rPr lang="ru">
                <a:solidFill>
                  <a:schemeClr val="accent2"/>
                </a:solidFill>
                <a:highlight>
                  <a:srgbClr val="FFFFFF"/>
                </a:highlight>
              </a:rPr>
              <a:t>Возможные значения: Strict, Lax, None.</a:t>
            </a:r>
            <a:endParaRPr>
              <a:solidFill>
                <a:schemeClr val="accent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